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41" r:id="rId1"/>
  </p:sldMasterIdLst>
  <p:notesMasterIdLst>
    <p:notesMasterId r:id="rId49"/>
  </p:notesMasterIdLst>
  <p:handoutMasterIdLst>
    <p:handoutMasterId r:id="rId50"/>
  </p:handoutMasterIdLst>
  <p:sldIdLst>
    <p:sldId id="942" r:id="rId2"/>
    <p:sldId id="872" r:id="rId3"/>
    <p:sldId id="929" r:id="rId4"/>
    <p:sldId id="930" r:id="rId5"/>
    <p:sldId id="931" r:id="rId6"/>
    <p:sldId id="934" r:id="rId7"/>
    <p:sldId id="935" r:id="rId8"/>
    <p:sldId id="948" r:id="rId9"/>
    <p:sldId id="886" r:id="rId10"/>
    <p:sldId id="951" r:id="rId11"/>
    <p:sldId id="885" r:id="rId12"/>
    <p:sldId id="883" r:id="rId13"/>
    <p:sldId id="921" r:id="rId14"/>
    <p:sldId id="922" r:id="rId15"/>
    <p:sldId id="923" r:id="rId16"/>
    <p:sldId id="920" r:id="rId17"/>
    <p:sldId id="924" r:id="rId18"/>
    <p:sldId id="925" r:id="rId19"/>
    <p:sldId id="949" r:id="rId20"/>
    <p:sldId id="895" r:id="rId21"/>
    <p:sldId id="893" r:id="rId22"/>
    <p:sldId id="894" r:id="rId23"/>
    <p:sldId id="896" r:id="rId24"/>
    <p:sldId id="897" r:id="rId25"/>
    <p:sldId id="943" r:id="rId26"/>
    <p:sldId id="898" r:id="rId27"/>
    <p:sldId id="899" r:id="rId28"/>
    <p:sldId id="944" r:id="rId29"/>
    <p:sldId id="945" r:id="rId30"/>
    <p:sldId id="946" r:id="rId31"/>
    <p:sldId id="947" r:id="rId32"/>
    <p:sldId id="900" r:id="rId33"/>
    <p:sldId id="902" r:id="rId34"/>
    <p:sldId id="903" r:id="rId35"/>
    <p:sldId id="904" r:id="rId36"/>
    <p:sldId id="905" r:id="rId37"/>
    <p:sldId id="906" r:id="rId38"/>
    <p:sldId id="907" r:id="rId39"/>
    <p:sldId id="908" r:id="rId40"/>
    <p:sldId id="909" r:id="rId41"/>
    <p:sldId id="910" r:id="rId42"/>
    <p:sldId id="911" r:id="rId43"/>
    <p:sldId id="912" r:id="rId44"/>
    <p:sldId id="913" r:id="rId45"/>
    <p:sldId id="914" r:id="rId46"/>
    <p:sldId id="927" r:id="rId47"/>
    <p:sldId id="928" r:id="rId48"/>
  </p:sldIdLst>
  <p:sldSz cx="10160000" cy="5715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32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FF3300"/>
    <a:srgbClr val="009999"/>
    <a:srgbClr val="0000CC"/>
    <a:srgbClr val="0033CC"/>
    <a:srgbClr val="800080"/>
    <a:srgbClr val="333399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89696" autoAdjust="0"/>
  </p:normalViewPr>
  <p:slideViewPr>
    <p:cSldViewPr>
      <p:cViewPr varScale="1">
        <p:scale>
          <a:sx n="98" d="100"/>
          <a:sy n="98" d="100"/>
        </p:scale>
        <p:origin x="571" y="62"/>
      </p:cViewPr>
      <p:guideLst>
        <p:guide orient="horz" pos="1800"/>
        <p:guide pos="3200"/>
      </p:guideLst>
    </p:cSldViewPr>
  </p:slideViewPr>
  <p:outlineViewPr>
    <p:cViewPr>
      <p:scale>
        <a:sx n="33" d="100"/>
        <a:sy n="33" d="100"/>
      </p:scale>
      <p:origin x="0" y="5208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0" d="100"/>
          <a:sy n="40" d="100"/>
        </p:scale>
        <p:origin x="-1542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60000"/>
              </a:spcBef>
              <a:buClr>
                <a:schemeClr val="tx1"/>
              </a:buClr>
              <a:defRPr kumimoji="1" sz="1200" b="1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604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60000"/>
              </a:spcBef>
              <a:buClr>
                <a:schemeClr val="tx1"/>
              </a:buClr>
              <a:defRPr kumimoji="1" sz="1200" b="1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604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60000"/>
              </a:spcBef>
              <a:buClr>
                <a:schemeClr val="tx1"/>
              </a:buClr>
              <a:defRPr kumimoji="1" sz="1200" b="1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604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60000"/>
              </a:spcBef>
              <a:buClr>
                <a:schemeClr val="tx1"/>
              </a:buClr>
              <a:defRPr kumimoji="1" sz="1200" b="1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FC207DA4-7244-4185-9D7D-6DF424EB1FC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0F5EDFF8-6626-460A-A83F-9F507DAC9B6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>
                <a:latin typeface="+mn-lt"/>
                <a:ea typeface="+mn-ea"/>
              </a:rPr>
              <a:t>1.</a:t>
            </a:r>
            <a:r>
              <a:rPr lang="zh-CN" altLang="zh-CN">
                <a:latin typeface="+mn-lt"/>
                <a:ea typeface="+mn-ea"/>
              </a:rPr>
              <a:t>在数据库中，索引的含义与日常意义上的“索引”一词并无多大区别（想想小时候查字典），它是用于提高数据库表数据访问速度的数据库对象。</a:t>
            </a:r>
            <a:endParaRPr lang="en-US" altLang="zh-CN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/>
              <a:t>2.</a:t>
            </a:r>
            <a:r>
              <a:rPr lang="zh-CN" altLang="en-US" b="1">
                <a:ea typeface="微软雅黑" panose="020B0503020204020204" pitchFamily="34" charset="-122"/>
              </a:rPr>
              <a:t>数据库索引的数据是存放在磁盘上的，只有被访问的时候才会被部分地调入到内存中，这样做的有点是，当计算机关闭的时候，驻留内存的数据将丢失，但是数据库索引中的数据项表中的记录一样会永久存在。</a:t>
            </a:r>
          </a:p>
          <a:p>
            <a:pPr>
              <a:defRPr/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15A9E18-19EF-4D16-B8C2-844ED2CB8825}" type="slidenum">
              <a:rPr lang="zh-CN" altLang="en-US" smtClean="0"/>
              <a:pPr>
                <a:spcBef>
                  <a:spcPct val="0"/>
                </a:spcBef>
              </a:pPr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1.</a:t>
            </a:r>
            <a:r>
              <a:rPr lang="zh-CN" altLang="zh-CN">
                <a:latin typeface="+mn-lt"/>
                <a:ea typeface="+mn-ea"/>
              </a:rPr>
              <a:t>对于聚集索引，叶子结点即存储了真实的数据行，不再有另外单独的数据页。</a:t>
            </a:r>
            <a:br>
              <a:rPr lang="en-US" altLang="zh-CN">
                <a:latin typeface="+mn-lt"/>
                <a:ea typeface="+mn-ea"/>
              </a:rPr>
            </a:br>
            <a:r>
              <a:rPr lang="en-US" altLang="zh-CN">
                <a:latin typeface="+mn-lt"/>
                <a:ea typeface="+mn-ea"/>
              </a:rPr>
              <a:t>2.</a:t>
            </a:r>
            <a:r>
              <a:rPr lang="zh-CN" altLang="zh-CN">
                <a:latin typeface="+mn-lt"/>
                <a:ea typeface="+mn-ea"/>
              </a:rPr>
              <a:t>对于非聚集索引，叶结点包含索引字段值及指向数据页数据行的逻辑指针，该层紧邻数据页，其行数量与数据表行数据量一致。</a:t>
            </a:r>
            <a:endParaRPr lang="en-US" altLang="zh-CN">
              <a:latin typeface="+mn-lt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>
                <a:latin typeface="+mn-lt"/>
                <a:ea typeface="+mn-ea"/>
              </a:rPr>
              <a:t>3.</a:t>
            </a:r>
            <a:r>
              <a:rPr lang="zh-CN" altLang="zh-CN">
                <a:latin typeface="+mn-lt"/>
                <a:ea typeface="+mn-ea"/>
              </a:rPr>
              <a:t>在一张表上只能创建一个聚集索引，因为真实数据的物理顺序只可能是一种。如果一张表没有聚集索引，那么它被称为</a:t>
            </a:r>
            <a:r>
              <a:rPr lang="en-US" altLang="zh-CN">
                <a:latin typeface="+mn-lt"/>
                <a:ea typeface="+mn-ea"/>
              </a:rPr>
              <a:t>“</a:t>
            </a:r>
            <a:r>
              <a:rPr lang="zh-CN" altLang="zh-CN">
                <a:latin typeface="+mn-lt"/>
                <a:ea typeface="+mn-ea"/>
              </a:rPr>
              <a:t>堆集</a:t>
            </a:r>
            <a:r>
              <a:rPr lang="en-US" altLang="zh-CN">
                <a:latin typeface="+mn-lt"/>
                <a:ea typeface="+mn-ea"/>
              </a:rPr>
              <a:t>”</a:t>
            </a:r>
            <a:r>
              <a:rPr lang="zh-CN" altLang="zh-CN">
                <a:latin typeface="+mn-lt"/>
                <a:ea typeface="+mn-ea"/>
              </a:rPr>
              <a:t>（</a:t>
            </a:r>
            <a:r>
              <a:rPr lang="en-US" altLang="zh-CN">
                <a:latin typeface="+mn-lt"/>
                <a:ea typeface="+mn-ea"/>
              </a:rPr>
              <a:t>Heap</a:t>
            </a:r>
            <a:r>
              <a:rPr lang="zh-CN" altLang="zh-CN">
                <a:latin typeface="+mn-lt"/>
                <a:ea typeface="+mn-ea"/>
              </a:rPr>
              <a:t>）。这样的表中的数据行没有特定的顺序，所有的新行将被添加的表的末尾位置。</a:t>
            </a:r>
          </a:p>
          <a:p>
            <a:pPr>
              <a:defRPr/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430AF51-7343-4231-92FA-33E1418289C7}" type="slidenum">
              <a:rPr lang="zh-CN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4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A34C680-ACB8-4D95-BDFA-4B093F66A500}" type="slidenum">
              <a:rPr lang="en-US" altLang="zh-CN" smtClean="0"/>
              <a:pPr>
                <a:spcBef>
                  <a:spcPct val="0"/>
                </a:spcBef>
              </a:pPr>
              <a:t>11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041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CN" altLang="en-US" b="1"/>
              <a:t>在属性上进行计算不能命中索引</a:t>
            </a: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这个时候索引也不会被用到，因为你要查询的列中所有的行都需要被计算一遍，因此，如果要让这种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语句的效率提高的话，在这个表上建立一个基于函数的索引，比如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CREATE INDEX IDX FUNT ON T(FUN(Y));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这种方式，等于数据库会建立一个存储所有函数计算结果的值，再进行查询的时候就不需要进行计算了，因为很多函数存在不同返回值，因此必须标明这个函数是有固定返回值的。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</a:pPr>
            <a:r>
              <a:rPr lang="zh-CN" altLang="en-US" b="1"/>
              <a:t>强制类型转换（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隐式转换导致不走索引</a:t>
            </a:r>
            <a:r>
              <a:rPr lang="zh-CN" altLang="en-US" b="1"/>
              <a:t>）</a:t>
            </a:r>
            <a:endParaRPr lang="en-US" altLang="zh-CN" b="1"/>
          </a:p>
          <a:p>
            <a:pPr eaLnBrk="1" hangingPunct="1">
              <a:spcBef>
                <a:spcPct val="0"/>
              </a:spcBef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索引不适用于隐式转换的情况，比如你的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SELECT * FROM T WHERE Y = 5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上面有一个索引，但是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列是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VARCHAR2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的，那么数据库会将上面的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进行一个隐式的转换，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SELECT * FROM T WHERE TO_NUMBER(Y) = 5,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这个时候也是有可能用不到索引的。</a:t>
            </a:r>
          </a:p>
          <a:p>
            <a:endParaRPr lang="zh-CN" altLang="en-US"/>
          </a:p>
        </p:txBody>
      </p:sp>
      <p:sp>
        <p:nvSpPr>
          <p:cNvPr id="6042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40A5988-F072-4208-AA3A-32F486EA734A}" type="slidenum">
              <a:rPr lang="zh-CN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46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246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CN" altLang="en-US" b="1"/>
              <a:t>强制类型转换（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隐式转换导致不走索引</a:t>
            </a:r>
            <a:r>
              <a:rPr lang="zh-CN" altLang="en-US" b="1"/>
              <a:t>）</a:t>
            </a:r>
            <a:endParaRPr lang="en-US" altLang="zh-CN" b="1"/>
          </a:p>
          <a:p>
            <a:pPr eaLnBrk="1" hangingPunct="1">
              <a:spcBef>
                <a:spcPct val="0"/>
              </a:spcBef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索引不适用于隐式转换的情况，比如你的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SELECT * FROM T WHERE Y = 5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上面有一个索引，但是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列是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VARCHAR2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的，那么数据库会将上面的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进行一个隐式的转换，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SELECT * FROM T WHERE TO_NUMBER(Y) = 5,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这个时候也是有可能用不到索引的。</a:t>
            </a:r>
          </a:p>
          <a:p>
            <a:endParaRPr lang="zh-CN" altLang="en-US"/>
          </a:p>
        </p:txBody>
      </p:sp>
      <p:sp>
        <p:nvSpPr>
          <p:cNvPr id="6246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003C260-46D0-4DD1-BBC6-786E1CDA264E}" type="slidenum">
              <a:rPr lang="zh-CN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47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719766" y="106852"/>
            <a:ext cx="8968748" cy="518400"/>
          </a:xfrm>
          <a:prstGeom prst="rect">
            <a:avLst/>
          </a:prstGeom>
        </p:spPr>
        <p:txBody>
          <a:bodyPr anchor="ctr"/>
          <a:lstStyle>
            <a:lvl1pPr algn="l">
              <a:defRPr lang="zh-CN" altLang="en-US" sz="2800" b="1" dirty="0">
                <a:solidFill>
                  <a:srgbClr val="1543A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8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687513" y="769938"/>
            <a:ext cx="9001000" cy="4319587"/>
          </a:xfrm>
          <a:prstGeom prst="rect">
            <a:avLst/>
          </a:prstGeom>
        </p:spPr>
        <p:txBody>
          <a:bodyPr/>
          <a:lstStyle>
            <a:lvl1pPr marL="296330" indent="-296330">
              <a:lnSpc>
                <a:spcPts val="2600"/>
              </a:lnSpc>
              <a:buFont typeface="Wingdings" panose="05000000000000000000" pitchFamily="2" charset="2"/>
              <a:buChar char="l"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ts val="2600"/>
              </a:lnSpc>
              <a:defRPr sz="1800" b="0">
                <a:solidFill>
                  <a:schemeClr val="bg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>
              <a:lnSpc>
                <a:spcPts val="2400"/>
              </a:lnSpc>
              <a:defRPr sz="1400"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>
              <a:lnSpc>
                <a:spcPts val="2400"/>
              </a:lnSpc>
              <a:defRPr sz="1556"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328EC96C-29C5-43A2-A0B6-522209D1D8AF}"/>
              </a:ext>
            </a:extLst>
          </p:cNvPr>
          <p:cNvSpPr/>
          <p:nvPr userDrawn="1"/>
        </p:nvSpPr>
        <p:spPr>
          <a:xfrm>
            <a:off x="406847" y="302216"/>
            <a:ext cx="179129" cy="1926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Picture 26" descr="See the source image">
            <a:extLst>
              <a:ext uri="{FF2B5EF4-FFF2-40B4-BE49-F238E27FC236}">
                <a16:creationId xmlns:a16="http://schemas.microsoft.com/office/drawing/2014/main" id="{242B1DBE-5290-4134-937C-0BEBDA7598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961" y="5234211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See the source image">
            <a:extLst>
              <a:ext uri="{FF2B5EF4-FFF2-40B4-BE49-F238E27FC236}">
                <a16:creationId xmlns:a16="http://schemas.microsoft.com/office/drawing/2014/main" id="{11237E67-D082-4C31-B48C-44DA61DAC0C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39" y="186052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8341190"/>
      </p:ext>
    </p:extLst>
  </p:cSld>
  <p:clrMapOvr>
    <a:masterClrMapping/>
  </p:clrMapOvr>
  <p:transition advTm="109595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7d195523061f1c09d430b2e086820dbf734666a277b0d4b500BB7A72AB1412ED5183AD7B3816201F88CE1DA88F1BDB3B214B2C038CB098A30603A7C73162896CA56D5F2C85C2877766F9AF7CC3216D7CF634F6382D6C7BA7BC888BA9186F2798B84068E6072773E10A0296880ED9D73C76908137F952918BE4DD4EB5E4CCB40DE91FD2372AF4B64">
            <a:extLst>
              <a:ext uri="{FF2B5EF4-FFF2-40B4-BE49-F238E27FC236}">
                <a16:creationId xmlns:a16="http://schemas.microsoft.com/office/drawing/2014/main" id="{E4B16D58-FD08-4AE8-81A5-B5A3F4E192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7" y="0"/>
            <a:ext cx="10148773" cy="5708685"/>
          </a:xfrm>
          <a:prstGeom prst="rect">
            <a:avLst/>
          </a:prstGeom>
        </p:spPr>
      </p:pic>
      <p:sp>
        <p:nvSpPr>
          <p:cNvPr id="4" name="TextBox 11"/>
          <p:cNvSpPr txBox="1">
            <a:spLocks noChangeArrowheads="1"/>
          </p:cNvSpPr>
          <p:nvPr userDrawn="1"/>
        </p:nvSpPr>
        <p:spPr bwMode="auto">
          <a:xfrm>
            <a:off x="1391715" y="3178300"/>
            <a:ext cx="2325796" cy="353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9228" tIns="39613" rIns="79228" bIns="39613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778" b="1" dirty="0">
                <a:solidFill>
                  <a:schemeClr val="tx1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数据库系统概论课程</a:t>
            </a:r>
          </a:p>
        </p:txBody>
      </p:sp>
      <p:pic>
        <p:nvPicPr>
          <p:cNvPr id="5" name="Picture 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903" y="3054351"/>
            <a:ext cx="4176161" cy="119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174D169-0F7D-4475-9258-285149DADA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9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031" y="1143520"/>
            <a:ext cx="4790911" cy="456456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3DE4EEC-C854-4B61-9CF9-2D8D504F8EE6}"/>
              </a:ext>
            </a:extLst>
          </p:cNvPr>
          <p:cNvSpPr txBox="1"/>
          <p:nvPr userDrawn="1"/>
        </p:nvSpPr>
        <p:spPr>
          <a:xfrm>
            <a:off x="1391715" y="3649588"/>
            <a:ext cx="1986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1400" b="1" dirty="0">
                <a:solidFill>
                  <a:schemeClr val="tx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czlong@scut.edu.cn</a:t>
            </a:r>
            <a:endParaRPr lang="en-GB" altLang="zh-CN" sz="1400" b="1" dirty="0">
              <a:solidFill>
                <a:schemeClr val="tx1"/>
              </a:solidFill>
              <a:effectLst>
                <a:reflection blurRad="6350" stA="55000" endA="300" endPos="455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2400774"/>
      </p:ext>
    </p:extLst>
  </p:cSld>
  <p:clrMapOvr>
    <a:masterClrMapping/>
  </p:clrMapOvr>
  <p:transition advTm="109595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96A7A2A5-343D-4885-B8E8-919FBDCC59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60000" cy="5739941"/>
          </a:xfrm>
          <a:prstGeom prst="rect">
            <a:avLst/>
          </a:prstGeom>
        </p:spPr>
      </p:pic>
      <p:pic>
        <p:nvPicPr>
          <p:cNvPr id="9" name="Picture 26" descr="See the source image">
            <a:extLst>
              <a:ext uri="{FF2B5EF4-FFF2-40B4-BE49-F238E27FC236}">
                <a16:creationId xmlns:a16="http://schemas.microsoft.com/office/drawing/2014/main" id="{7654A064-EB32-4E2F-8053-C73D5E2A5AE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6585" y="5234211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22">
            <a:extLst>
              <a:ext uri="{FF2B5EF4-FFF2-40B4-BE49-F238E27FC236}">
                <a16:creationId xmlns:a16="http://schemas.microsoft.com/office/drawing/2014/main" id="{BED40288-ABD8-43E2-8209-3A663E5CE5BF}"/>
              </a:ext>
            </a:extLst>
          </p:cNvPr>
          <p:cNvSpPr txBox="1"/>
          <p:nvPr userDrawn="1"/>
        </p:nvSpPr>
        <p:spPr>
          <a:xfrm>
            <a:off x="5440040" y="769268"/>
            <a:ext cx="1019508" cy="584775"/>
          </a:xfrm>
          <a:prstGeom prst="rect">
            <a:avLst/>
          </a:prstGeom>
          <a:ln w="12700">
            <a:miter lim="400000"/>
          </a:ln>
        </p:spPr>
        <p:txBody>
          <a:bodyPr wrap="none" lIns="38099" rIns="38099">
            <a:spAutoFit/>
          </a:bodyPr>
          <a:lstStyle>
            <a:lvl1pPr>
              <a:defRPr sz="3200" b="1">
                <a:solidFill>
                  <a:srgbClr val="3DBD7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dirty="0">
                <a:solidFill>
                  <a:srgbClr val="1543A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 录</a:t>
            </a:r>
          </a:p>
        </p:txBody>
      </p:sp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E1E6DBA5-8C6C-46D5-8683-5C70A6D4FA7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608" y="1683437"/>
            <a:ext cx="2373065" cy="2373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527546"/>
      </p:ext>
    </p:extLst>
  </p:cSld>
  <p:clrMapOvr>
    <a:masterClrMapping/>
  </p:clrMapOvr>
  <p:transition advTm="109595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0B4C82AB-8715-498E-9C9B-3CA97C6BF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60000" cy="5739941"/>
          </a:xfrm>
          <a:prstGeom prst="rect">
            <a:avLst/>
          </a:prstGeom>
        </p:spPr>
      </p:pic>
      <p:cxnSp>
        <p:nvCxnSpPr>
          <p:cNvPr id="6" name="直接连接符 5"/>
          <p:cNvCxnSpPr>
            <a:cxnSpLocks/>
          </p:cNvCxnSpPr>
          <p:nvPr userDrawn="1"/>
        </p:nvCxnSpPr>
        <p:spPr>
          <a:xfrm>
            <a:off x="9308042" y="5476875"/>
            <a:ext cx="11994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cxnSpLocks/>
          </p:cNvCxnSpPr>
          <p:nvPr userDrawn="1"/>
        </p:nvCxnSpPr>
        <p:spPr>
          <a:xfrm>
            <a:off x="9817806" y="5476875"/>
            <a:ext cx="158738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6" descr="See the source image">
            <a:extLst>
              <a:ext uri="{FF2B5EF4-FFF2-40B4-BE49-F238E27FC236}">
                <a16:creationId xmlns:a16="http://schemas.microsoft.com/office/drawing/2014/main" id="{7F07970C-78CC-41CC-9428-0EA43CD1679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961" y="5234211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6" descr="See the source image">
            <a:extLst>
              <a:ext uri="{FF2B5EF4-FFF2-40B4-BE49-F238E27FC236}">
                <a16:creationId xmlns:a16="http://schemas.microsoft.com/office/drawing/2014/main" id="{4CDB1B1B-05C8-4095-82A6-A8E68D6D1A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6585" y="5234211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614494"/>
      </p:ext>
    </p:extLst>
  </p:cSld>
  <p:clrMapOvr>
    <a:masterClrMapping/>
  </p:clrMapOvr>
  <p:transition advTm="109595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尾致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AE1326E-37C6-4AA0-8BC5-AADC2F672B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06295" y="-2229713"/>
            <a:ext cx="5747410" cy="10174425"/>
          </a:xfrm>
          <a:prstGeom prst="rect">
            <a:avLst/>
          </a:prstGeom>
        </p:spPr>
      </p:pic>
      <p:sp>
        <p:nvSpPr>
          <p:cNvPr id="6" name="矩形 5" descr="e7d195523061f1c09d430b2e086820dbf734666a277b0d4b500BB7A72AB1412ED5183AD7B3816201F88CE1DA88F1BDB3B214B2C038CB098A30603A7C73162896CA56D5F2C85C2877766F9AF7CC3216D7CF634F6382D6C7BA7BC888BA9186F2798B84068E6072773E10A0296880ED9D73C76908137F952918BE4DD4EB5E4CCB40DE91FD2372AF4B64">
            <a:extLst>
              <a:ext uri="{FF2B5EF4-FFF2-40B4-BE49-F238E27FC236}">
                <a16:creationId xmlns:a16="http://schemas.microsoft.com/office/drawing/2014/main" id="{8730C332-0C78-42E4-BB97-02495FD4D264}"/>
              </a:ext>
            </a:extLst>
          </p:cNvPr>
          <p:cNvSpPr/>
          <p:nvPr userDrawn="1"/>
        </p:nvSpPr>
        <p:spPr>
          <a:xfrm>
            <a:off x="1407592" y="2877858"/>
            <a:ext cx="2297104" cy="7873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761950">
              <a:lnSpc>
                <a:spcPct val="110000"/>
              </a:lnSpc>
            </a:pPr>
            <a:r>
              <a:rPr lang="en-US" altLang="zh-CN" sz="50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OPPOSans H" panose="00020600040101010101" pitchFamily="18" charset="-122"/>
                <a:sym typeface="+mn-lt"/>
              </a:rPr>
              <a:t>Thanks</a:t>
            </a:r>
            <a:endParaRPr lang="en-US" altLang="ja-JP" sz="5000" b="1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OPPOSans H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598926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532" r:id="rId1"/>
    <p:sldLayoutId id="2147485535" r:id="rId2"/>
    <p:sldLayoutId id="2147485536" r:id="rId3"/>
    <p:sldLayoutId id="2147485537" r:id="rId4"/>
    <p:sldLayoutId id="2147485538" r:id="rId5"/>
  </p:sldLayoutIdLst>
  <p:transition>
    <p:random/>
  </p:transition>
  <p:txStyles>
    <p:titleStyle>
      <a:lvl1pPr algn="l" defTabSz="791979" rtl="0" eaLnBrk="0" fontAlgn="base" hangingPunct="0">
        <a:spcBef>
          <a:spcPct val="0"/>
        </a:spcBef>
        <a:spcAft>
          <a:spcPct val="0"/>
        </a:spcAft>
        <a:defRPr lang="zh-CN" altLang="en-US" sz="1778" b="1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algn="l" defTabSz="791979" rtl="0" eaLnBrk="0" fontAlgn="base" hangingPunct="0">
        <a:spcBef>
          <a:spcPct val="0"/>
        </a:spcBef>
        <a:spcAft>
          <a:spcPct val="0"/>
        </a:spcAft>
        <a:defRPr sz="1778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defTabSz="791979" rtl="0" eaLnBrk="0" fontAlgn="base" hangingPunct="0">
        <a:spcBef>
          <a:spcPct val="0"/>
        </a:spcBef>
        <a:spcAft>
          <a:spcPct val="0"/>
        </a:spcAft>
        <a:defRPr sz="1778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defTabSz="791979" rtl="0" eaLnBrk="0" fontAlgn="base" hangingPunct="0">
        <a:spcBef>
          <a:spcPct val="0"/>
        </a:spcBef>
        <a:spcAft>
          <a:spcPct val="0"/>
        </a:spcAft>
        <a:defRPr sz="1778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defTabSz="791979" rtl="0" eaLnBrk="0" fontAlgn="base" hangingPunct="0">
        <a:spcBef>
          <a:spcPct val="0"/>
        </a:spcBef>
        <a:spcAft>
          <a:spcPct val="0"/>
        </a:spcAft>
        <a:defRPr sz="1778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507995" algn="l" defTabSz="791979" rtl="0" eaLnBrk="1" fontAlgn="base" hangingPunct="1">
        <a:spcBef>
          <a:spcPct val="0"/>
        </a:spcBef>
        <a:spcAft>
          <a:spcPct val="0"/>
        </a:spcAft>
        <a:defRPr sz="1778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1015990" algn="l" defTabSz="791979" rtl="0" eaLnBrk="1" fontAlgn="base" hangingPunct="1">
        <a:spcBef>
          <a:spcPct val="0"/>
        </a:spcBef>
        <a:spcAft>
          <a:spcPct val="0"/>
        </a:spcAft>
        <a:defRPr sz="1778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523985" algn="l" defTabSz="791979" rtl="0" eaLnBrk="1" fontAlgn="base" hangingPunct="1">
        <a:spcBef>
          <a:spcPct val="0"/>
        </a:spcBef>
        <a:spcAft>
          <a:spcPct val="0"/>
        </a:spcAft>
        <a:defRPr sz="1778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2031980" algn="l" defTabSz="791979" rtl="0" eaLnBrk="1" fontAlgn="base" hangingPunct="1">
        <a:spcBef>
          <a:spcPct val="0"/>
        </a:spcBef>
        <a:spcAft>
          <a:spcPct val="0"/>
        </a:spcAft>
        <a:defRPr sz="1778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296330" indent="-296330" algn="l" defTabSz="79197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778" kern="1200">
          <a:solidFill>
            <a:schemeClr val="tx1"/>
          </a:solidFill>
          <a:latin typeface="+mn-lt"/>
          <a:ea typeface="+mn-ea"/>
          <a:cs typeface="+mn-cs"/>
        </a:defRPr>
      </a:lvl1pPr>
      <a:lvl2pPr marL="642049" indent="-246942" algn="l" defTabSz="79197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44" kern="1200">
          <a:solidFill>
            <a:schemeClr val="tx1"/>
          </a:solidFill>
          <a:latin typeface="+mn-lt"/>
          <a:ea typeface="+mn-ea"/>
          <a:cs typeface="+mn-cs"/>
        </a:defRPr>
      </a:lvl2pPr>
      <a:lvl3pPr marL="989532" indent="-197554" algn="l" defTabSz="79197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111" kern="1200">
          <a:solidFill>
            <a:schemeClr val="tx1"/>
          </a:solidFill>
          <a:latin typeface="+mn-lt"/>
          <a:ea typeface="+mn-ea"/>
          <a:cs typeface="+mn-cs"/>
        </a:defRPr>
      </a:lvl3pPr>
      <a:lvl4pPr marL="1386403" indent="-197554" algn="l" defTabSz="79197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778" kern="1200">
          <a:solidFill>
            <a:schemeClr val="tx1"/>
          </a:solidFill>
          <a:latin typeface="+mn-lt"/>
          <a:ea typeface="+mn-ea"/>
          <a:cs typeface="+mn-cs"/>
        </a:defRPr>
      </a:lvl4pPr>
      <a:lvl5pPr marL="1781510" indent="-197554" algn="l" defTabSz="79197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778" kern="1200">
          <a:solidFill>
            <a:schemeClr val="tx1"/>
          </a:solidFill>
          <a:latin typeface="+mn-lt"/>
          <a:ea typeface="+mn-ea"/>
          <a:cs typeface="+mn-cs"/>
        </a:defRPr>
      </a:lvl5pPr>
      <a:lvl6pPr marL="2178739" indent="-198067" algn="l" defTabSz="792269" rtl="0" eaLnBrk="1" latinLnBrk="0" hangingPunct="1">
        <a:spcBef>
          <a:spcPct val="20000"/>
        </a:spcBef>
        <a:buFont typeface="Arial" pitchFamily="34" charset="0"/>
        <a:buChar char="•"/>
        <a:defRPr sz="1778" kern="1200">
          <a:solidFill>
            <a:schemeClr val="tx1"/>
          </a:solidFill>
          <a:latin typeface="+mn-lt"/>
          <a:ea typeface="+mn-ea"/>
          <a:cs typeface="+mn-cs"/>
        </a:defRPr>
      </a:lvl6pPr>
      <a:lvl7pPr marL="2574874" indent="-198067" algn="l" defTabSz="792269" rtl="0" eaLnBrk="1" latinLnBrk="0" hangingPunct="1">
        <a:spcBef>
          <a:spcPct val="20000"/>
        </a:spcBef>
        <a:buFont typeface="Arial" pitchFamily="34" charset="0"/>
        <a:buChar char="•"/>
        <a:defRPr sz="1778" kern="1200">
          <a:solidFill>
            <a:schemeClr val="tx1"/>
          </a:solidFill>
          <a:latin typeface="+mn-lt"/>
          <a:ea typeface="+mn-ea"/>
          <a:cs typeface="+mn-cs"/>
        </a:defRPr>
      </a:lvl7pPr>
      <a:lvl8pPr marL="2971008" indent="-198067" algn="l" defTabSz="792269" rtl="0" eaLnBrk="1" latinLnBrk="0" hangingPunct="1">
        <a:spcBef>
          <a:spcPct val="20000"/>
        </a:spcBef>
        <a:buFont typeface="Arial" pitchFamily="34" charset="0"/>
        <a:buChar char="•"/>
        <a:defRPr sz="1778" kern="1200">
          <a:solidFill>
            <a:schemeClr val="tx1"/>
          </a:solidFill>
          <a:latin typeface="+mn-lt"/>
          <a:ea typeface="+mn-ea"/>
          <a:cs typeface="+mn-cs"/>
        </a:defRPr>
      </a:lvl8pPr>
      <a:lvl9pPr marL="3367143" indent="-198067" algn="l" defTabSz="792269" rtl="0" eaLnBrk="1" latinLnBrk="0" hangingPunct="1">
        <a:spcBef>
          <a:spcPct val="20000"/>
        </a:spcBef>
        <a:buFont typeface="Arial" pitchFamily="34" charset="0"/>
        <a:buChar char="•"/>
        <a:defRPr sz="17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92269" rtl="0" eaLnBrk="1" latinLnBrk="0" hangingPunct="1">
        <a:defRPr sz="1556" kern="1200">
          <a:solidFill>
            <a:schemeClr val="tx1"/>
          </a:solidFill>
          <a:latin typeface="+mn-lt"/>
          <a:ea typeface="+mn-ea"/>
          <a:cs typeface="+mn-cs"/>
        </a:defRPr>
      </a:lvl1pPr>
      <a:lvl2pPr marL="396135" algn="l" defTabSz="792269" rtl="0" eaLnBrk="1" latinLnBrk="0" hangingPunct="1">
        <a:defRPr sz="1556" kern="1200">
          <a:solidFill>
            <a:schemeClr val="tx1"/>
          </a:solidFill>
          <a:latin typeface="+mn-lt"/>
          <a:ea typeface="+mn-ea"/>
          <a:cs typeface="+mn-cs"/>
        </a:defRPr>
      </a:lvl2pPr>
      <a:lvl3pPr marL="792269" algn="l" defTabSz="792269" rtl="0" eaLnBrk="1" latinLnBrk="0" hangingPunct="1">
        <a:defRPr sz="1556" kern="1200">
          <a:solidFill>
            <a:schemeClr val="tx1"/>
          </a:solidFill>
          <a:latin typeface="+mn-lt"/>
          <a:ea typeface="+mn-ea"/>
          <a:cs typeface="+mn-cs"/>
        </a:defRPr>
      </a:lvl3pPr>
      <a:lvl4pPr marL="1188404" algn="l" defTabSz="792269" rtl="0" eaLnBrk="1" latinLnBrk="0" hangingPunct="1">
        <a:defRPr sz="1556" kern="1200">
          <a:solidFill>
            <a:schemeClr val="tx1"/>
          </a:solidFill>
          <a:latin typeface="+mn-lt"/>
          <a:ea typeface="+mn-ea"/>
          <a:cs typeface="+mn-cs"/>
        </a:defRPr>
      </a:lvl4pPr>
      <a:lvl5pPr marL="1584537" algn="l" defTabSz="792269" rtl="0" eaLnBrk="1" latinLnBrk="0" hangingPunct="1">
        <a:defRPr sz="1556" kern="1200">
          <a:solidFill>
            <a:schemeClr val="tx1"/>
          </a:solidFill>
          <a:latin typeface="+mn-lt"/>
          <a:ea typeface="+mn-ea"/>
          <a:cs typeface="+mn-cs"/>
        </a:defRPr>
      </a:lvl5pPr>
      <a:lvl6pPr marL="1980672" algn="l" defTabSz="792269" rtl="0" eaLnBrk="1" latinLnBrk="0" hangingPunct="1">
        <a:defRPr sz="1556" kern="1200">
          <a:solidFill>
            <a:schemeClr val="tx1"/>
          </a:solidFill>
          <a:latin typeface="+mn-lt"/>
          <a:ea typeface="+mn-ea"/>
          <a:cs typeface="+mn-cs"/>
        </a:defRPr>
      </a:lvl6pPr>
      <a:lvl7pPr marL="2376806" algn="l" defTabSz="792269" rtl="0" eaLnBrk="1" latinLnBrk="0" hangingPunct="1">
        <a:defRPr sz="1556" kern="1200">
          <a:solidFill>
            <a:schemeClr val="tx1"/>
          </a:solidFill>
          <a:latin typeface="+mn-lt"/>
          <a:ea typeface="+mn-ea"/>
          <a:cs typeface="+mn-cs"/>
        </a:defRPr>
      </a:lvl7pPr>
      <a:lvl8pPr marL="2772941" algn="l" defTabSz="792269" rtl="0" eaLnBrk="1" latinLnBrk="0" hangingPunct="1">
        <a:defRPr sz="1556" kern="1200">
          <a:solidFill>
            <a:schemeClr val="tx1"/>
          </a:solidFill>
          <a:latin typeface="+mn-lt"/>
          <a:ea typeface="+mn-ea"/>
          <a:cs typeface="+mn-cs"/>
        </a:defRPr>
      </a:lvl8pPr>
      <a:lvl9pPr marL="3169075" algn="l" defTabSz="792269" rtl="0" eaLnBrk="1" latinLnBrk="0" hangingPunct="1">
        <a:defRPr sz="155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AutoShape 12" descr="https://spliffmobile.com/download/blue-technology-4669.jpg"/>
          <p:cNvSpPr>
            <a:spLocks noChangeAspect="1" noChangeArrowheads="1"/>
          </p:cNvSpPr>
          <p:nvPr/>
        </p:nvSpPr>
        <p:spPr bwMode="auto">
          <a:xfrm>
            <a:off x="0" y="-587375"/>
            <a:ext cx="338667" cy="338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 sz="3556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388181" y="1402293"/>
            <a:ext cx="5205236" cy="1666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9228" tIns="39613" rIns="79228" bIns="39613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5556"/>
              </a:lnSpc>
              <a:spcBef>
                <a:spcPct val="20000"/>
              </a:spcBef>
            </a:pPr>
            <a:endParaRPr lang="en-US" altLang="zh-CN" sz="488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ts val="5556"/>
              </a:lnSpc>
              <a:spcBef>
                <a:spcPct val="20000"/>
              </a:spcBef>
            </a:pPr>
            <a:r>
              <a:rPr lang="zh-CN" altLang="en-US" sz="488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数据库索引技术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049D35-8C38-47B2-BDC0-B15A0A4B9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InnoDB</a:t>
            </a:r>
            <a:r>
              <a:rPr lang="zh-CN" altLang="en-US" dirty="0"/>
              <a:t>存储架构</a:t>
            </a:r>
          </a:p>
        </p:txBody>
      </p:sp>
      <p:pic>
        <p:nvPicPr>
          <p:cNvPr id="1026" name="Picture 2" descr="InnoDB architecture diagram showing in-memory and on-disk structures. In-memory structures include the buffer pool, adaptive hash index, change buffer, and log buffer. On-disk structures include tablespaces, redo logs, and doublewrite buffer files.">
            <a:extLst>
              <a:ext uri="{FF2B5EF4-FFF2-40B4-BE49-F238E27FC236}">
                <a16:creationId xmlns:a16="http://schemas.microsoft.com/office/drawing/2014/main" id="{313B2FAF-9831-4C1C-A59C-429E7A413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679" y="613094"/>
            <a:ext cx="6547445" cy="510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078881"/>
      </p:ext>
    </p:extLst>
  </p:cSld>
  <p:clrMapOvr>
    <a:masterClrMapping/>
  </p:clrMapOvr>
  <p:transition advTm="109595"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/>
              <a:t>MySQL InnoDB</a:t>
            </a:r>
            <a:r>
              <a:t>逻辑存储结构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B23610-EC87-42B8-B46B-063734901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98" y="908029"/>
            <a:ext cx="8116003" cy="4831499"/>
          </a:xfrm>
          <a:prstGeom prst="rect">
            <a:avLst/>
          </a:prstGeom>
        </p:spPr>
      </p:pic>
    </p:spTree>
  </p:cSld>
  <p:clrMapOvr>
    <a:masterClrMapping/>
  </p:clrMapOvr>
  <p:transition advTm="109595"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/>
              <a:t>MySQL InnoDB Table spaces</a:t>
            </a:r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7202A7-E361-47EE-B6C9-E88C806CBD69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69" y="625252"/>
            <a:ext cx="8240062" cy="5032440"/>
          </a:xfrm>
          <a:prstGeom prst="rect">
            <a:avLst/>
          </a:prstGeom>
        </p:spPr>
      </p:pic>
    </p:spTree>
  </p:cSld>
  <p:clrMapOvr>
    <a:masterClrMapping/>
  </p:clrMapOvr>
  <p:transition advTm="109595"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/>
              <a:t>Page</a:t>
            </a:r>
            <a:r>
              <a:t>结构</a:t>
            </a:r>
          </a:p>
        </p:txBody>
      </p:sp>
      <p:sp>
        <p:nvSpPr>
          <p:cNvPr id="2" name="矩形 1"/>
          <p:cNvSpPr/>
          <p:nvPr/>
        </p:nvSpPr>
        <p:spPr>
          <a:xfrm>
            <a:off x="719766" y="625252"/>
            <a:ext cx="8720667" cy="3360209"/>
          </a:xfrm>
          <a:prstGeom prst="rect">
            <a:avLst/>
          </a:prstGeom>
        </p:spPr>
        <p:txBody>
          <a:bodyPr/>
          <a:lstStyle/>
          <a:p>
            <a:pPr indent="301623" defTabSz="791979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Page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是整个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InnoDB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存储的最基本构件，也是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InnoDB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磁盘管理的最小单位，与数据库相关的所有内容都存储在这种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Page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结构里。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Page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分为几种类型，常见的页类型有数据页、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Undo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页、系统页、事务数据页等。</a:t>
            </a:r>
          </a:p>
        </p:txBody>
      </p:sp>
      <p:pic>
        <p:nvPicPr>
          <p:cNvPr id="25604" name="Picture 2" descr="http://www.admin10000.com/UploadFiles/Document/201410/27/201410270915239765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872" y="2230301"/>
            <a:ext cx="5963708" cy="3377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722144" y="2065412"/>
            <a:ext cx="3113263" cy="3360208"/>
          </a:xfrm>
          <a:prstGeom prst="rect">
            <a:avLst/>
          </a:prstGeom>
        </p:spPr>
        <p:txBody>
          <a:bodyPr/>
          <a:lstStyle/>
          <a:p>
            <a:pPr indent="301623" defTabSz="791979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单个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Page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的大小是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16K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，每个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Page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使用一个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位的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值来唯一标识，这也正好对应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InnoDB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最大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64TB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的存储容量（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16KB * 2^</a:t>
            </a:r>
            <a:r>
              <a:rPr lang="en-US" altLang="zh-CN" sz="18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64TB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）。一个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Page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的基本结构如图所示：</a:t>
            </a:r>
          </a:p>
        </p:txBody>
      </p:sp>
    </p:spTree>
  </p:cSld>
  <p:clrMapOvr>
    <a:masterClrMapping/>
  </p:clrMapOvr>
  <p:transition advTm="109595"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/>
              <a:t>Page</a:t>
            </a:r>
            <a:r>
              <a:t>结构</a:t>
            </a:r>
          </a:p>
        </p:txBody>
      </p:sp>
      <p:pic>
        <p:nvPicPr>
          <p:cNvPr id="26627" name="Picture 2" descr="http://www.admin10000.com/UploadFiles/Document/201410/27/2014102709153219953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0" y="2285863"/>
            <a:ext cx="4677833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4" descr="http://www.admin10000.com/UploadFiles/Document/201410/27/2014102709154108133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304" y="124618"/>
            <a:ext cx="2160240" cy="5501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6" descr="http://www.admin10000.com/UploadFiles/Document/201410/27/201410270915511116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493" y="1335495"/>
            <a:ext cx="3085811" cy="430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09595"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/>
              <a:t>Record</a:t>
            </a:r>
            <a:r>
              <a:t>节点的遍历</a:t>
            </a:r>
          </a:p>
        </p:txBody>
      </p:sp>
      <p:sp>
        <p:nvSpPr>
          <p:cNvPr id="3" name="矩形 2"/>
          <p:cNvSpPr/>
          <p:nvPr/>
        </p:nvSpPr>
        <p:spPr>
          <a:xfrm>
            <a:off x="719766" y="593103"/>
            <a:ext cx="8801806" cy="3039180"/>
          </a:xfrm>
          <a:prstGeom prst="rect">
            <a:avLst/>
          </a:prstGeom>
        </p:spPr>
        <p:txBody>
          <a:bodyPr/>
          <a:lstStyle/>
          <a:p>
            <a:pPr indent="301623" defTabSz="791979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通过根节点开始遍历一个索引的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B+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树，通过各层非叶子节点最终到达一个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这个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里存放的都是叶子节点。</a:t>
            </a:r>
          </a:p>
          <a:p>
            <a:pPr indent="301623" defTabSz="791979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内从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"Infimum"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节点开始遍历单链表（这种遍历往往会被优化），如果找到该键则成功返回。如果记录到达了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"supremum"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，说明当前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里没有合适的键，这时要借助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Next Page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指针，跳转到下一个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继续从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"Infimum"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开始逐个查找。</a:t>
            </a:r>
          </a:p>
        </p:txBody>
      </p:sp>
      <p:pic>
        <p:nvPicPr>
          <p:cNvPr id="27652" name="Picture 2" descr="http://www.admin10000.com/UploadFiles/Document/201410/27/2014102709160867823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632" y="3599361"/>
            <a:ext cx="7468306" cy="202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09595"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highlight>
                  <a:srgbClr val="FFFF00"/>
                </a:highlight>
              </a:rPr>
              <a:t>MySQL</a:t>
            </a:r>
            <a:r>
              <a:rPr dirty="0">
                <a:highlight>
                  <a:srgbClr val="FFFF00"/>
                </a:highlight>
              </a:rPr>
              <a:t>聚簇与非聚簇索引</a:t>
            </a:r>
          </a:p>
        </p:txBody>
      </p:sp>
      <p:pic>
        <p:nvPicPr>
          <p:cNvPr id="24579" name="图片 2" descr="http://www.admin10000.com/UploadFiles/Document/201410/27/201410270914534697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318" y="1090238"/>
            <a:ext cx="1735667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808" y="1057300"/>
            <a:ext cx="5730874" cy="428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09595"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t>主键索引和辅助索引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9A1EE8-EC6D-4CA2-8F12-BFFDF89AC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634" y="748476"/>
            <a:ext cx="7056732" cy="4930567"/>
          </a:xfrm>
          <a:prstGeom prst="rect">
            <a:avLst/>
          </a:prstGeom>
        </p:spPr>
      </p:pic>
    </p:spTree>
  </p:cSld>
  <p:clrMapOvr>
    <a:masterClrMapping/>
  </p:clrMapOvr>
  <p:transition advTm="109595"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rPr dirty="0"/>
              <a:t>主键索引树的结构图</a:t>
            </a:r>
          </a:p>
        </p:txBody>
      </p:sp>
      <p:pic>
        <p:nvPicPr>
          <p:cNvPr id="2969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632" y="659895"/>
            <a:ext cx="7450667" cy="5005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09595"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E45F1B9B-EE90-4E4E-86E9-B7211AF7DA27}"/>
              </a:ext>
            </a:extLst>
          </p:cNvPr>
          <p:cNvSpPr/>
          <p:nvPr/>
        </p:nvSpPr>
        <p:spPr>
          <a:xfrm>
            <a:off x="5440040" y="1705372"/>
            <a:ext cx="4176464" cy="2069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bg1"/>
              </a:buClr>
              <a:buSzPct val="112000"/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索引的概念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bg1"/>
              </a:buClr>
              <a:buSzPct val="112000"/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 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bg1"/>
              </a:buClr>
              <a:buSzPct val="112000"/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B+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树索引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bg1"/>
              </a:buClr>
              <a:buSzPct val="112000"/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索引的使用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3C599B9-1BE1-4212-80E5-B813D855920C}"/>
              </a:ext>
            </a:extLst>
          </p:cNvPr>
          <p:cNvCxnSpPr>
            <a:cxnSpLocks/>
          </p:cNvCxnSpPr>
          <p:nvPr/>
        </p:nvCxnSpPr>
        <p:spPr>
          <a:xfrm>
            <a:off x="5520674" y="3226166"/>
            <a:ext cx="31233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786711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E45F1B9B-EE90-4E4E-86E9-B7211AF7DA27}"/>
              </a:ext>
            </a:extLst>
          </p:cNvPr>
          <p:cNvSpPr/>
          <p:nvPr/>
        </p:nvSpPr>
        <p:spPr>
          <a:xfrm>
            <a:off x="5440040" y="1705372"/>
            <a:ext cx="4176464" cy="2069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bg1"/>
              </a:buClr>
              <a:buSzPct val="112000"/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索引的概念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bg1"/>
              </a:buClr>
              <a:buSzPct val="112000"/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 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bg1"/>
              </a:buClr>
              <a:buSzPct val="112000"/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B+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树索引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bg1"/>
              </a:buClr>
              <a:buSzPct val="112000"/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索引的使用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3C599B9-1BE1-4212-80E5-B813D855920C}"/>
              </a:ext>
            </a:extLst>
          </p:cNvPr>
          <p:cNvCxnSpPr>
            <a:cxnSpLocks/>
          </p:cNvCxnSpPr>
          <p:nvPr/>
        </p:nvCxnSpPr>
        <p:spPr>
          <a:xfrm>
            <a:off x="5512048" y="2209428"/>
            <a:ext cx="31233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787" name="Group 379"/>
          <p:cNvGraphicFramePr>
            <a:graphicFrameLocks noGrp="1"/>
          </p:cNvGraphicFramePr>
          <p:nvPr/>
        </p:nvGraphicFramePr>
        <p:xfrm>
          <a:off x="4120445" y="693209"/>
          <a:ext cx="1679223" cy="779640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419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6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1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04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3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980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9820">
                <a:tc gridSpan="2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13</a:t>
                      </a:r>
                      <a:endParaRPr kumimoji="0" lang="en-US" altLang="zh-CN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101600" marR="101600" marT="42372" marB="423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en-US" altLang="zh-CN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101600" marR="101600" marT="42372" marB="423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en-US" altLang="zh-CN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101600" marR="101600" marT="42372" marB="423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820"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101600" marR="101600" marT="42372" marB="423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101600" marR="101600" marT="42372" marB="423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101600" marR="101600" marT="42372" marB="423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101600" marR="101600" marT="42372" marB="423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788" name="Group 380"/>
          <p:cNvGraphicFramePr>
            <a:graphicFrameLocks noGrp="1"/>
          </p:cNvGraphicFramePr>
          <p:nvPr/>
        </p:nvGraphicFramePr>
        <p:xfrm>
          <a:off x="2039056" y="2148417"/>
          <a:ext cx="1679223" cy="779640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419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6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1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04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3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980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9820">
                <a:tc gridSpan="2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7</a:t>
                      </a:r>
                      <a:endParaRPr kumimoji="0" lang="en-US" altLang="zh-CN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101600" marR="101600" marT="42372" marB="423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en-US" altLang="zh-CN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101600" marR="101600" marT="42372" marB="423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en-US" altLang="zh-CN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101600" marR="101600" marT="42372" marB="423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820"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101600" marR="101600" marT="42372" marB="423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101600" marR="101600" marT="42372" marB="423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101600" marR="101600" marT="42372" marB="423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101600" marR="101600" marT="42372" marB="423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789" name="Group 381"/>
          <p:cNvGraphicFramePr>
            <a:graphicFrameLocks noGrp="1"/>
          </p:cNvGraphicFramePr>
          <p:nvPr/>
        </p:nvGraphicFramePr>
        <p:xfrm>
          <a:off x="5720292" y="2148417"/>
          <a:ext cx="1679223" cy="779640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3986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0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45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28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630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9820">
                <a:tc gridSpan="2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23</a:t>
                      </a:r>
                      <a:endParaRPr kumimoji="0" lang="en-US" altLang="zh-CN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101600" marR="101600" marT="42372" marB="423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31</a:t>
                      </a:r>
                      <a:endParaRPr kumimoji="0" lang="en-US" altLang="zh-CN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101600" marR="101600" marT="42372" marB="423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7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43</a:t>
                      </a:r>
                      <a:endParaRPr kumimoji="0" lang="en-US" altLang="zh-CN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101600" marR="101600" marT="42372" marB="423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820"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101600" marR="101600" marT="42372" marB="423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101600" marR="101600" marT="42372" marB="423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101600" marR="101600" marT="42372" marB="423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101600" marR="101600" marT="42372" marB="423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790" name="Group 382"/>
          <p:cNvGraphicFramePr>
            <a:graphicFrameLocks noGrp="1"/>
          </p:cNvGraphicFramePr>
          <p:nvPr/>
        </p:nvGraphicFramePr>
        <p:xfrm>
          <a:off x="3283394" y="3788834"/>
          <a:ext cx="1531055" cy="763002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380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6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4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0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8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00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501">
                <a:tc gridSpan="2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3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13</a:t>
                      </a:r>
                      <a:endParaRPr kumimoji="0" lang="en-US" altLang="zh-CN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101588" marR="101588" marT="42222" marB="422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3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17</a:t>
                      </a:r>
                      <a:endParaRPr kumimoji="0" lang="en-US" altLang="zh-CN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101588" marR="101588" marT="42222" marB="422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3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19</a:t>
                      </a:r>
                      <a:endParaRPr kumimoji="0" lang="en-US" altLang="zh-CN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101588" marR="101588" marT="42222" marB="422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01"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101588" marR="101588" marT="42222" marB="422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101588" marR="101588" marT="42222" marB="422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101588" marR="101588" marT="42222" marB="422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101588" marR="101588" marT="42222" marB="422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791" name="Group 383"/>
          <p:cNvGraphicFramePr>
            <a:graphicFrameLocks noGrp="1"/>
          </p:cNvGraphicFramePr>
          <p:nvPr/>
        </p:nvGraphicFramePr>
        <p:xfrm>
          <a:off x="5030009" y="3788833"/>
          <a:ext cx="1580443" cy="774542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381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9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8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8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15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7271">
                <a:tc gridSpan="2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23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101611" marR="101611" marT="42418" marB="424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29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101611" marR="101611" marT="42418" marB="424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101611" marR="101611" marT="42418" marB="424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271"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101611" marR="101611" marT="42418" marB="424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101611" marR="101611" marT="42418" marB="424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101611" marR="101611" marT="42418" marB="424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101611" marR="101611" marT="42418" marB="424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792" name="Group 384"/>
          <p:cNvGraphicFramePr>
            <a:graphicFrameLocks noGrp="1"/>
          </p:cNvGraphicFramePr>
          <p:nvPr/>
        </p:nvGraphicFramePr>
        <p:xfrm>
          <a:off x="6840361" y="3788832"/>
          <a:ext cx="1531056" cy="763002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380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6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4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8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00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501">
                <a:tc gridSpan="2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3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31</a:t>
                      </a:r>
                      <a:endParaRPr kumimoji="0" lang="en-US" altLang="zh-CN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101588" marR="101588" marT="42367" marB="423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3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37</a:t>
                      </a:r>
                      <a:endParaRPr kumimoji="0" lang="en-US" altLang="zh-CN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101588" marR="101588" marT="42367" marB="423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3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41</a:t>
                      </a:r>
                      <a:endParaRPr kumimoji="0" lang="en-US" altLang="zh-CN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101588" marR="101588" marT="42367" marB="423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01"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101588" marR="101588" marT="42367" marB="423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101588" marR="101588" marT="42367" marB="423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101588" marR="101588" marT="42367" marB="423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101588" marR="101588" marT="42367" marB="423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793" name="Group 385"/>
          <p:cNvGraphicFramePr>
            <a:graphicFrameLocks noGrp="1"/>
          </p:cNvGraphicFramePr>
          <p:nvPr/>
        </p:nvGraphicFramePr>
        <p:xfrm>
          <a:off x="8600722" y="3788833"/>
          <a:ext cx="1515181" cy="76300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3639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8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39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500">
                <a:tc gridSpan="2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3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43</a:t>
                      </a:r>
                      <a:endParaRPr kumimoji="0" lang="en-US" altLang="zh-CN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101612" marR="101612" marT="42358" marB="423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3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47</a:t>
                      </a:r>
                      <a:endParaRPr kumimoji="0" lang="en-US" altLang="zh-CN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101612" marR="101612" marT="42358" marB="423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en-US" altLang="zh-CN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101612" marR="101612" marT="42358" marB="423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00"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101612" marR="101612" marT="42358" marB="423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101612" marR="101612" marT="42358" marB="423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101612" marR="101612" marT="42358" marB="423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101612" marR="101612" marT="42358" marB="423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794" name="Group 386"/>
          <p:cNvGraphicFramePr>
            <a:graphicFrameLocks noGrp="1"/>
          </p:cNvGraphicFramePr>
          <p:nvPr/>
        </p:nvGraphicFramePr>
        <p:xfrm>
          <a:off x="59972" y="3788833"/>
          <a:ext cx="1308804" cy="76300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321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7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6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7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18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500">
                <a:tc gridSpan="2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101556" marR="101556" marT="42418" marB="424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101556" marR="101556" marT="42418" marB="424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5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101556" marR="101556" marT="42418" marB="424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00"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101556" marR="101556" marT="42418" marB="424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101556" marR="101556" marT="42418" marB="424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101556" marR="101556" marT="42418" marB="424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101556" marR="101556" marT="42418" marB="424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795" name="Group 387"/>
          <p:cNvGraphicFramePr>
            <a:graphicFrameLocks noGrp="1"/>
          </p:cNvGraphicFramePr>
          <p:nvPr/>
        </p:nvGraphicFramePr>
        <p:xfrm>
          <a:off x="1559278" y="3794126"/>
          <a:ext cx="1538111" cy="763002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368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1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3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9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7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84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501">
                <a:tc gridSpan="2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7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101523" marR="101523" marT="42418" marB="424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11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101523" marR="101523" marT="42418" marB="424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101523" marR="101523" marT="42418" marB="424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01"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101523" marR="101523" marT="42418" marB="424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101523" marR="101523" marT="42418" marB="424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101523" marR="101523" marT="42418" marB="424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101523" marR="101523" marT="42418" marB="424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6004" name="Line 339"/>
          <p:cNvSpPr>
            <a:spLocks noChangeShapeType="1"/>
          </p:cNvSpPr>
          <p:nvPr/>
        </p:nvSpPr>
        <p:spPr bwMode="auto">
          <a:xfrm flipH="1">
            <a:off x="2919237" y="1280584"/>
            <a:ext cx="1441097" cy="86607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 sz="3556"/>
          </a:p>
        </p:txBody>
      </p:sp>
      <p:sp>
        <p:nvSpPr>
          <p:cNvPr id="36005" name="Line 340"/>
          <p:cNvSpPr>
            <a:spLocks noChangeShapeType="1"/>
          </p:cNvSpPr>
          <p:nvPr/>
        </p:nvSpPr>
        <p:spPr bwMode="auto">
          <a:xfrm>
            <a:off x="4679598" y="1280584"/>
            <a:ext cx="1839736" cy="866070"/>
          </a:xfrm>
          <a:prstGeom prst="line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wrap="none">
            <a:spAutoFit/>
          </a:bodyPr>
          <a:lstStyle/>
          <a:p>
            <a:pPr>
              <a:defRPr/>
            </a:pPr>
            <a:endParaRPr lang="zh-CN" altLang="en-US" sz="3556"/>
          </a:p>
        </p:txBody>
      </p:sp>
      <p:sp>
        <p:nvSpPr>
          <p:cNvPr id="36006" name="Line 341"/>
          <p:cNvSpPr>
            <a:spLocks noChangeShapeType="1"/>
          </p:cNvSpPr>
          <p:nvPr/>
        </p:nvSpPr>
        <p:spPr bwMode="auto">
          <a:xfrm flipH="1">
            <a:off x="719765" y="2746375"/>
            <a:ext cx="1559179" cy="104245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zh-CN" altLang="en-US" sz="3556"/>
          </a:p>
        </p:txBody>
      </p:sp>
      <p:sp>
        <p:nvSpPr>
          <p:cNvPr id="36007" name="Line 342"/>
          <p:cNvSpPr>
            <a:spLocks noChangeShapeType="1"/>
          </p:cNvSpPr>
          <p:nvPr/>
        </p:nvSpPr>
        <p:spPr bwMode="auto">
          <a:xfrm flipH="1">
            <a:off x="2278945" y="2746376"/>
            <a:ext cx="321028" cy="10671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 sz="3556"/>
          </a:p>
        </p:txBody>
      </p:sp>
      <p:sp>
        <p:nvSpPr>
          <p:cNvPr id="36008" name="Line 343"/>
          <p:cNvSpPr>
            <a:spLocks noChangeShapeType="1"/>
          </p:cNvSpPr>
          <p:nvPr/>
        </p:nvSpPr>
        <p:spPr bwMode="auto">
          <a:xfrm flipH="1">
            <a:off x="4002660" y="2746376"/>
            <a:ext cx="1957522" cy="10424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zh-CN" altLang="en-US" sz="3556"/>
          </a:p>
        </p:txBody>
      </p:sp>
      <p:sp>
        <p:nvSpPr>
          <p:cNvPr id="36009" name="Line 344"/>
          <p:cNvSpPr>
            <a:spLocks noChangeShapeType="1"/>
          </p:cNvSpPr>
          <p:nvPr/>
        </p:nvSpPr>
        <p:spPr bwMode="auto">
          <a:xfrm flipH="1">
            <a:off x="5880806" y="2728737"/>
            <a:ext cx="472722" cy="108479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 sz="3556"/>
          </a:p>
        </p:txBody>
      </p:sp>
      <p:sp>
        <p:nvSpPr>
          <p:cNvPr id="36010" name="Line 345"/>
          <p:cNvSpPr>
            <a:spLocks noChangeShapeType="1"/>
          </p:cNvSpPr>
          <p:nvPr/>
        </p:nvSpPr>
        <p:spPr bwMode="auto">
          <a:xfrm>
            <a:off x="6808612" y="2728737"/>
            <a:ext cx="751417" cy="1084791"/>
          </a:xfrm>
          <a:prstGeom prst="line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>
            <a:spAutoFit/>
          </a:bodyPr>
          <a:lstStyle/>
          <a:p>
            <a:pPr>
              <a:defRPr/>
            </a:pPr>
            <a:endParaRPr lang="zh-CN" altLang="en-US" sz="3556"/>
          </a:p>
        </p:txBody>
      </p:sp>
      <p:sp>
        <p:nvSpPr>
          <p:cNvPr id="36011" name="Line 346"/>
          <p:cNvSpPr>
            <a:spLocks noChangeShapeType="1"/>
          </p:cNvSpPr>
          <p:nvPr/>
        </p:nvSpPr>
        <p:spPr bwMode="auto">
          <a:xfrm>
            <a:off x="7240765" y="2728738"/>
            <a:ext cx="1912133" cy="10456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zh-CN" altLang="en-US" sz="3556"/>
          </a:p>
        </p:txBody>
      </p:sp>
      <p:sp>
        <p:nvSpPr>
          <p:cNvPr id="36012" name="Line 348"/>
          <p:cNvSpPr>
            <a:spLocks noChangeShapeType="1"/>
          </p:cNvSpPr>
          <p:nvPr/>
        </p:nvSpPr>
        <p:spPr bwMode="auto">
          <a:xfrm>
            <a:off x="199320" y="4322324"/>
            <a:ext cx="0" cy="73377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 sz="3556"/>
          </a:p>
        </p:txBody>
      </p:sp>
      <p:sp>
        <p:nvSpPr>
          <p:cNvPr id="36013" name="Line 349"/>
          <p:cNvSpPr>
            <a:spLocks noChangeShapeType="1"/>
          </p:cNvSpPr>
          <p:nvPr/>
        </p:nvSpPr>
        <p:spPr bwMode="auto">
          <a:xfrm>
            <a:off x="541514" y="4322324"/>
            <a:ext cx="0" cy="73377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 sz="3556"/>
          </a:p>
        </p:txBody>
      </p:sp>
      <p:sp>
        <p:nvSpPr>
          <p:cNvPr id="36014" name="Line 350"/>
          <p:cNvSpPr>
            <a:spLocks noChangeShapeType="1"/>
          </p:cNvSpPr>
          <p:nvPr/>
        </p:nvSpPr>
        <p:spPr bwMode="auto">
          <a:xfrm>
            <a:off x="940153" y="4322324"/>
            <a:ext cx="0" cy="73377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 sz="3556"/>
          </a:p>
        </p:txBody>
      </p:sp>
      <p:sp>
        <p:nvSpPr>
          <p:cNvPr id="36015" name="Line 351"/>
          <p:cNvSpPr>
            <a:spLocks noChangeShapeType="1"/>
          </p:cNvSpPr>
          <p:nvPr/>
        </p:nvSpPr>
        <p:spPr bwMode="auto">
          <a:xfrm>
            <a:off x="3523283" y="4322324"/>
            <a:ext cx="0" cy="73377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 sz="3556"/>
          </a:p>
        </p:txBody>
      </p:sp>
      <p:sp>
        <p:nvSpPr>
          <p:cNvPr id="36016" name="Line 352"/>
          <p:cNvSpPr>
            <a:spLocks noChangeShapeType="1"/>
          </p:cNvSpPr>
          <p:nvPr/>
        </p:nvSpPr>
        <p:spPr bwMode="auto">
          <a:xfrm>
            <a:off x="3844311" y="4322324"/>
            <a:ext cx="0" cy="73377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 sz="3556"/>
          </a:p>
        </p:txBody>
      </p:sp>
      <p:sp>
        <p:nvSpPr>
          <p:cNvPr id="36017" name="Line 353"/>
          <p:cNvSpPr>
            <a:spLocks noChangeShapeType="1"/>
          </p:cNvSpPr>
          <p:nvPr/>
        </p:nvSpPr>
        <p:spPr bwMode="auto">
          <a:xfrm>
            <a:off x="4242950" y="4322324"/>
            <a:ext cx="0" cy="73377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 sz="3556"/>
          </a:p>
        </p:txBody>
      </p:sp>
      <p:sp>
        <p:nvSpPr>
          <p:cNvPr id="36018" name="Line 354"/>
          <p:cNvSpPr>
            <a:spLocks noChangeShapeType="1"/>
          </p:cNvSpPr>
          <p:nvPr/>
        </p:nvSpPr>
        <p:spPr bwMode="auto">
          <a:xfrm>
            <a:off x="7000876" y="4322324"/>
            <a:ext cx="0" cy="73377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 sz="3556"/>
          </a:p>
        </p:txBody>
      </p:sp>
      <p:sp>
        <p:nvSpPr>
          <p:cNvPr id="36019" name="Line 355"/>
          <p:cNvSpPr>
            <a:spLocks noChangeShapeType="1"/>
          </p:cNvSpPr>
          <p:nvPr/>
        </p:nvSpPr>
        <p:spPr bwMode="auto">
          <a:xfrm>
            <a:off x="7401278" y="4322324"/>
            <a:ext cx="0" cy="73377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 sz="3556"/>
          </a:p>
        </p:txBody>
      </p:sp>
      <p:sp>
        <p:nvSpPr>
          <p:cNvPr id="36020" name="Line 356"/>
          <p:cNvSpPr>
            <a:spLocks noChangeShapeType="1"/>
          </p:cNvSpPr>
          <p:nvPr/>
        </p:nvSpPr>
        <p:spPr bwMode="auto">
          <a:xfrm>
            <a:off x="7799917" y="4322324"/>
            <a:ext cx="0" cy="73377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 sz="3556"/>
          </a:p>
        </p:txBody>
      </p:sp>
      <p:sp>
        <p:nvSpPr>
          <p:cNvPr id="36021" name="Line 357"/>
          <p:cNvSpPr>
            <a:spLocks noChangeShapeType="1"/>
          </p:cNvSpPr>
          <p:nvPr/>
        </p:nvSpPr>
        <p:spPr bwMode="auto">
          <a:xfrm>
            <a:off x="8761237" y="4322324"/>
            <a:ext cx="0" cy="73377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 sz="3556"/>
          </a:p>
        </p:txBody>
      </p:sp>
      <p:sp>
        <p:nvSpPr>
          <p:cNvPr id="36022" name="Line 358"/>
          <p:cNvSpPr>
            <a:spLocks noChangeShapeType="1"/>
          </p:cNvSpPr>
          <p:nvPr/>
        </p:nvSpPr>
        <p:spPr bwMode="auto">
          <a:xfrm>
            <a:off x="9159876" y="4322324"/>
            <a:ext cx="0" cy="73377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 sz="3556"/>
          </a:p>
        </p:txBody>
      </p:sp>
      <p:sp>
        <p:nvSpPr>
          <p:cNvPr id="36023" name="Line 360"/>
          <p:cNvSpPr>
            <a:spLocks noChangeShapeType="1"/>
          </p:cNvSpPr>
          <p:nvPr/>
        </p:nvSpPr>
        <p:spPr bwMode="auto">
          <a:xfrm>
            <a:off x="1719792" y="4322324"/>
            <a:ext cx="0" cy="73377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 sz="3556"/>
          </a:p>
        </p:txBody>
      </p:sp>
      <p:sp>
        <p:nvSpPr>
          <p:cNvPr id="36024" name="Line 361"/>
          <p:cNvSpPr>
            <a:spLocks noChangeShapeType="1"/>
          </p:cNvSpPr>
          <p:nvPr/>
        </p:nvSpPr>
        <p:spPr bwMode="auto">
          <a:xfrm>
            <a:off x="2040820" y="4322324"/>
            <a:ext cx="0" cy="73377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 sz="3556"/>
          </a:p>
        </p:txBody>
      </p:sp>
      <p:sp>
        <p:nvSpPr>
          <p:cNvPr id="36025" name="Line 362"/>
          <p:cNvSpPr>
            <a:spLocks noChangeShapeType="1"/>
          </p:cNvSpPr>
          <p:nvPr/>
        </p:nvSpPr>
        <p:spPr bwMode="auto">
          <a:xfrm>
            <a:off x="5188758" y="4322324"/>
            <a:ext cx="0" cy="73377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 sz="3556"/>
          </a:p>
        </p:txBody>
      </p:sp>
      <p:sp>
        <p:nvSpPr>
          <p:cNvPr id="36026" name="Line 363"/>
          <p:cNvSpPr>
            <a:spLocks noChangeShapeType="1"/>
          </p:cNvSpPr>
          <p:nvPr/>
        </p:nvSpPr>
        <p:spPr bwMode="auto">
          <a:xfrm>
            <a:off x="5509786" y="4322324"/>
            <a:ext cx="0" cy="73377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 sz="3556"/>
          </a:p>
        </p:txBody>
      </p:sp>
      <p:sp>
        <p:nvSpPr>
          <p:cNvPr id="36027" name="Line 364"/>
          <p:cNvSpPr>
            <a:spLocks noChangeShapeType="1"/>
          </p:cNvSpPr>
          <p:nvPr/>
        </p:nvSpPr>
        <p:spPr bwMode="auto">
          <a:xfrm>
            <a:off x="1240015" y="4322324"/>
            <a:ext cx="319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 sz="3556"/>
          </a:p>
        </p:txBody>
      </p:sp>
      <p:sp>
        <p:nvSpPr>
          <p:cNvPr id="36028" name="Line 365"/>
          <p:cNvSpPr>
            <a:spLocks noChangeShapeType="1"/>
          </p:cNvSpPr>
          <p:nvPr/>
        </p:nvSpPr>
        <p:spPr bwMode="auto">
          <a:xfrm>
            <a:off x="2920999" y="4322324"/>
            <a:ext cx="36063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zh-CN" altLang="en-US" sz="3556"/>
          </a:p>
        </p:txBody>
      </p:sp>
      <p:sp>
        <p:nvSpPr>
          <p:cNvPr id="36029" name="Line 366"/>
          <p:cNvSpPr>
            <a:spLocks noChangeShapeType="1"/>
          </p:cNvSpPr>
          <p:nvPr/>
        </p:nvSpPr>
        <p:spPr bwMode="auto">
          <a:xfrm>
            <a:off x="4600222" y="4322324"/>
            <a:ext cx="47977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 sz="3556"/>
          </a:p>
        </p:txBody>
      </p:sp>
      <p:sp>
        <p:nvSpPr>
          <p:cNvPr id="36030" name="Line 367"/>
          <p:cNvSpPr>
            <a:spLocks noChangeShapeType="1"/>
          </p:cNvSpPr>
          <p:nvPr/>
        </p:nvSpPr>
        <p:spPr bwMode="auto">
          <a:xfrm flipV="1">
            <a:off x="6450541" y="4322324"/>
            <a:ext cx="3792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zh-CN" altLang="en-US" sz="3556"/>
          </a:p>
        </p:txBody>
      </p:sp>
      <p:sp>
        <p:nvSpPr>
          <p:cNvPr id="36031" name="Line 368"/>
          <p:cNvSpPr>
            <a:spLocks noChangeShapeType="1"/>
          </p:cNvSpPr>
          <p:nvPr/>
        </p:nvSpPr>
        <p:spPr bwMode="auto">
          <a:xfrm flipV="1">
            <a:off x="8200320" y="4322324"/>
            <a:ext cx="400400" cy="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zh-CN" altLang="en-US" sz="3556"/>
          </a:p>
        </p:txBody>
      </p:sp>
      <p:sp>
        <p:nvSpPr>
          <p:cNvPr id="36032" name="标题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/>
              <a:t>B+</a:t>
            </a:r>
            <a:r>
              <a:t>树</a:t>
            </a:r>
          </a:p>
        </p:txBody>
      </p:sp>
      <p:sp>
        <p:nvSpPr>
          <p:cNvPr id="36033" name="矩形 1"/>
          <p:cNvSpPr>
            <a:spLocks noChangeArrowheads="1"/>
          </p:cNvSpPr>
          <p:nvPr/>
        </p:nvSpPr>
        <p:spPr bwMode="auto">
          <a:xfrm>
            <a:off x="9152898" y="3402542"/>
            <a:ext cx="954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叶结点</a:t>
            </a:r>
          </a:p>
        </p:txBody>
      </p:sp>
      <p:sp>
        <p:nvSpPr>
          <p:cNvPr id="36034" name="矩形 40"/>
          <p:cNvSpPr>
            <a:spLocks noChangeArrowheads="1"/>
          </p:cNvSpPr>
          <p:nvPr/>
        </p:nvSpPr>
        <p:spPr bwMode="auto">
          <a:xfrm>
            <a:off x="7515651" y="2314222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非叶结点</a:t>
            </a:r>
          </a:p>
        </p:txBody>
      </p:sp>
      <p:sp>
        <p:nvSpPr>
          <p:cNvPr id="36035" name="矩形 41"/>
          <p:cNvSpPr>
            <a:spLocks noChangeArrowheads="1"/>
          </p:cNvSpPr>
          <p:nvPr/>
        </p:nvSpPr>
        <p:spPr bwMode="auto">
          <a:xfrm>
            <a:off x="5884491" y="887531"/>
            <a:ext cx="954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根结点</a:t>
            </a:r>
          </a:p>
        </p:txBody>
      </p:sp>
    </p:spTree>
    <p:extLst>
      <p:ext uri="{BB962C8B-B14F-4D97-AF65-F5344CB8AC3E}">
        <p14:creationId xmlns:p14="http://schemas.microsoft.com/office/powerpoint/2010/main" val="3815651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3213805" y="1337028"/>
          <a:ext cx="2746374" cy="93133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686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65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5667">
                <a:tc gridSpan="2">
                  <a:txBody>
                    <a:bodyPr/>
                    <a:lstStyle/>
                    <a:p>
                      <a:r>
                        <a:rPr lang="en-US" altLang="zh-CN" sz="2000" dirty="0"/>
                        <a:t>31</a:t>
                      </a:r>
                      <a:endParaRPr lang="zh-CN" altLang="en-US" sz="2000" dirty="0"/>
                    </a:p>
                  </a:txBody>
                  <a:tcPr marL="101579" marR="101579" marT="50773" marB="50773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sz="2000" dirty="0"/>
                        <a:t>37</a:t>
                      </a:r>
                      <a:endParaRPr lang="zh-CN" altLang="en-US" sz="2000" dirty="0"/>
                    </a:p>
                  </a:txBody>
                  <a:tcPr marL="101579" marR="101579" marT="50773" marB="50773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sz="2000" dirty="0"/>
                        <a:t>41</a:t>
                      </a:r>
                      <a:endParaRPr lang="zh-CN" altLang="en-US" sz="2000" dirty="0"/>
                    </a:p>
                  </a:txBody>
                  <a:tcPr marL="101579" marR="101579" marT="50773" marB="50773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667"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 marL="101579" marR="101579" marT="50773" marB="50773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 marL="101579" marR="101579" marT="50773" marB="50773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 marL="101579" marR="101579" marT="50773" marB="50773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 marL="101579" marR="101579" marT="50773" marB="50773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6886" name="Group 111"/>
          <p:cNvGrpSpPr>
            <a:grpSpLocks/>
          </p:cNvGrpSpPr>
          <p:nvPr/>
        </p:nvGrpSpPr>
        <p:grpSpPr bwMode="auto">
          <a:xfrm>
            <a:off x="3233209" y="1789521"/>
            <a:ext cx="2719917" cy="479371"/>
            <a:chOff x="2377" y="1385"/>
            <a:chExt cx="1542" cy="326"/>
          </a:xfrm>
        </p:grpSpPr>
        <p:sp>
          <p:nvSpPr>
            <p:cNvPr id="36895" name="Rectangle 69"/>
            <p:cNvSpPr>
              <a:spLocks noChangeArrowheads="1"/>
            </p:cNvSpPr>
            <p:nvPr/>
          </p:nvSpPr>
          <p:spPr bwMode="auto">
            <a:xfrm>
              <a:off x="3549" y="1385"/>
              <a:ext cx="370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99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20000"/>
                </a:spcBef>
                <a:buSzPct val="60000"/>
              </a:pPr>
              <a:endParaRPr lang="zh-CN" altLang="en-US" sz="2667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6896" name="Rectangle 68"/>
            <p:cNvSpPr>
              <a:spLocks noChangeArrowheads="1"/>
            </p:cNvSpPr>
            <p:nvPr/>
          </p:nvSpPr>
          <p:spPr bwMode="auto">
            <a:xfrm>
              <a:off x="3148" y="1385"/>
              <a:ext cx="401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99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20000"/>
                </a:spcBef>
                <a:buSzPct val="60000"/>
              </a:pPr>
              <a:endParaRPr lang="zh-CN" altLang="en-US" sz="2667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6897" name="Rectangle 67"/>
            <p:cNvSpPr>
              <a:spLocks noChangeArrowheads="1"/>
            </p:cNvSpPr>
            <p:nvPr/>
          </p:nvSpPr>
          <p:spPr bwMode="auto">
            <a:xfrm>
              <a:off x="2762" y="1385"/>
              <a:ext cx="386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99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20000"/>
                </a:spcBef>
                <a:buSzPct val="60000"/>
              </a:pPr>
              <a:endParaRPr lang="zh-CN" altLang="en-US" sz="2667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6898" name="Rectangle 66"/>
            <p:cNvSpPr>
              <a:spLocks noChangeArrowheads="1"/>
            </p:cNvSpPr>
            <p:nvPr/>
          </p:nvSpPr>
          <p:spPr bwMode="auto">
            <a:xfrm>
              <a:off x="2377" y="1385"/>
              <a:ext cx="385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99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20000"/>
                </a:spcBef>
                <a:buSzPct val="60000"/>
              </a:pPr>
              <a:endParaRPr lang="zh-CN" altLang="en-US" sz="2667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3078" name="Text Box 99"/>
          <p:cNvSpPr txBox="1">
            <a:spLocks noChangeArrowheads="1"/>
          </p:cNvSpPr>
          <p:nvPr/>
        </p:nvSpPr>
        <p:spPr bwMode="auto">
          <a:xfrm>
            <a:off x="1240015" y="3179109"/>
            <a:ext cx="1680986" cy="7984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 eaLnBrk="1" hangingPunct="1">
              <a:defRPr sz="1800"/>
            </a:lvl1pPr>
            <a:lvl2pPr marL="455613" indent="1588"/>
            <a:lvl3pPr marL="912813" indent="1588"/>
            <a:lvl4pPr marL="1370013" indent="1588"/>
            <a:lvl5pPr marL="1827213" indent="1588"/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指向键值为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的记录</a:t>
            </a:r>
          </a:p>
        </p:txBody>
      </p:sp>
      <p:sp>
        <p:nvSpPr>
          <p:cNvPr id="3079" name="Text Box 100"/>
          <p:cNvSpPr txBox="1">
            <a:spLocks noChangeArrowheads="1"/>
          </p:cNvSpPr>
          <p:nvPr/>
        </p:nvSpPr>
        <p:spPr bwMode="auto">
          <a:xfrm>
            <a:off x="3233209" y="3179109"/>
            <a:ext cx="1714500" cy="7984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 eaLnBrk="1" hangingPunct="1"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5613" indent="1588"/>
            <a:lvl3pPr marL="912813" indent="1588"/>
            <a:lvl4pPr marL="1370013" indent="1588"/>
            <a:lvl5pPr marL="1827213" indent="1588"/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dirty="0"/>
              <a:t>指向键值为</a:t>
            </a:r>
            <a:r>
              <a:rPr lang="en-US" altLang="zh-CN" dirty="0"/>
              <a:t>37</a:t>
            </a:r>
            <a:r>
              <a:rPr lang="zh-CN" altLang="en-US" dirty="0"/>
              <a:t>的记录</a:t>
            </a:r>
          </a:p>
        </p:txBody>
      </p:sp>
      <p:sp>
        <p:nvSpPr>
          <p:cNvPr id="3080" name="Text Box 101"/>
          <p:cNvSpPr txBox="1">
            <a:spLocks noChangeArrowheads="1"/>
          </p:cNvSpPr>
          <p:nvPr/>
        </p:nvSpPr>
        <p:spPr bwMode="auto">
          <a:xfrm>
            <a:off x="5240515" y="3196755"/>
            <a:ext cx="1599847" cy="7808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 eaLnBrk="1" hangingPunct="1"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5613" indent="1588"/>
            <a:lvl3pPr marL="912813" indent="1588"/>
            <a:lvl4pPr marL="1370013" indent="1588"/>
            <a:lvl5pPr marL="1827213" indent="1588"/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dirty="0"/>
              <a:t>指向键值为</a:t>
            </a:r>
            <a:r>
              <a:rPr lang="en-US" altLang="zh-CN" dirty="0"/>
              <a:t>41</a:t>
            </a:r>
            <a:r>
              <a:rPr lang="zh-CN" altLang="en-US" dirty="0"/>
              <a:t>的记录</a:t>
            </a:r>
          </a:p>
        </p:txBody>
      </p:sp>
      <p:sp>
        <p:nvSpPr>
          <p:cNvPr id="3081" name="Text Box 102"/>
          <p:cNvSpPr txBox="1">
            <a:spLocks noChangeArrowheads="1"/>
          </p:cNvSpPr>
          <p:nvPr/>
        </p:nvSpPr>
        <p:spPr bwMode="auto">
          <a:xfrm>
            <a:off x="7154334" y="1643945"/>
            <a:ext cx="1525764" cy="6249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 eaLnBrk="1" hangingPunct="1"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5613" indent="1588"/>
            <a:lvl3pPr marL="912813" indent="1588"/>
            <a:lvl4pPr marL="1370013" indent="1588"/>
            <a:lvl5pPr marL="1827213" indent="1588"/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/>
              <a:t>指向下一个叶结点</a:t>
            </a:r>
          </a:p>
        </p:txBody>
      </p:sp>
      <p:sp>
        <p:nvSpPr>
          <p:cNvPr id="36891" name="Line 103"/>
          <p:cNvSpPr>
            <a:spLocks noChangeShapeType="1"/>
          </p:cNvSpPr>
          <p:nvPr/>
        </p:nvSpPr>
        <p:spPr bwMode="auto">
          <a:xfrm flipH="1">
            <a:off x="2271890" y="2043911"/>
            <a:ext cx="1361722" cy="113519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 sz="3556"/>
          </a:p>
        </p:txBody>
      </p:sp>
      <p:sp>
        <p:nvSpPr>
          <p:cNvPr id="36892" name="Line 104"/>
          <p:cNvSpPr>
            <a:spLocks noChangeShapeType="1"/>
          </p:cNvSpPr>
          <p:nvPr/>
        </p:nvSpPr>
        <p:spPr bwMode="auto">
          <a:xfrm>
            <a:off x="4279195" y="2043911"/>
            <a:ext cx="0" cy="113519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 sz="3556"/>
          </a:p>
        </p:txBody>
      </p:sp>
      <p:sp>
        <p:nvSpPr>
          <p:cNvPr id="36893" name="Line 105"/>
          <p:cNvSpPr>
            <a:spLocks noChangeShapeType="1"/>
          </p:cNvSpPr>
          <p:nvPr/>
        </p:nvSpPr>
        <p:spPr bwMode="auto">
          <a:xfrm>
            <a:off x="5000626" y="2061557"/>
            <a:ext cx="959556" cy="113519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 sz="3556"/>
          </a:p>
        </p:txBody>
      </p:sp>
      <p:sp>
        <p:nvSpPr>
          <p:cNvPr id="36894" name="Line 106"/>
          <p:cNvSpPr>
            <a:spLocks noChangeShapeType="1"/>
          </p:cNvSpPr>
          <p:nvPr/>
        </p:nvSpPr>
        <p:spPr bwMode="auto">
          <a:xfrm>
            <a:off x="5552723" y="2043911"/>
            <a:ext cx="159984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 sz="3556"/>
          </a:p>
        </p:txBody>
      </p:sp>
      <p:sp>
        <p:nvSpPr>
          <p:cNvPr id="36885" name="标题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/>
              <a:t>B+</a:t>
            </a:r>
            <a:r>
              <a:rPr altLang="zh-CN"/>
              <a:t>树的</a:t>
            </a:r>
            <a:r>
              <a:t>叶结点</a:t>
            </a:r>
            <a:r>
              <a:rPr altLang="zh-CN"/>
              <a:t>结构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23354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3831167" y="1497542"/>
          <a:ext cx="2748140" cy="93133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6870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0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8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90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0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5667">
                <a:tc gridSpan="2">
                  <a:txBody>
                    <a:bodyPr/>
                    <a:lstStyle/>
                    <a:p>
                      <a:r>
                        <a:rPr lang="en-US" altLang="zh-CN" sz="2000" dirty="0"/>
                        <a:t>23</a:t>
                      </a:r>
                      <a:endParaRPr lang="zh-CN" altLang="en-US" sz="2000" dirty="0"/>
                    </a:p>
                  </a:txBody>
                  <a:tcPr marL="101643" marR="101643" marT="50773" marB="50773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sz="2000" dirty="0"/>
                        <a:t>31</a:t>
                      </a:r>
                      <a:endParaRPr lang="zh-CN" altLang="en-US" sz="2000" dirty="0"/>
                    </a:p>
                  </a:txBody>
                  <a:tcPr marL="101643" marR="101643" marT="50773" marB="50773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sz="2000" dirty="0"/>
                        <a:t>43</a:t>
                      </a:r>
                      <a:endParaRPr lang="zh-CN" altLang="en-US" sz="2000" dirty="0"/>
                    </a:p>
                  </a:txBody>
                  <a:tcPr marL="101643" marR="101643" marT="50773" marB="50773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667">
                <a:tc>
                  <a:txBody>
                    <a:bodyPr/>
                    <a:lstStyle/>
                    <a:p>
                      <a:endParaRPr lang="zh-CN" altLang="en-US" sz="2000"/>
                    </a:p>
                  </a:txBody>
                  <a:tcPr marL="101643" marR="101643" marT="50773" marB="50773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zh-CN" altLang="en-US" sz="2000"/>
                    </a:p>
                  </a:txBody>
                  <a:tcPr marL="101643" marR="101643" marT="50773" marB="50773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zh-CN" altLang="en-US" sz="2000"/>
                    </a:p>
                  </a:txBody>
                  <a:tcPr marL="101643" marR="101643" marT="50773" marB="50773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 marL="101643" marR="101643" marT="50773" marB="50773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116" name="Text Box 25"/>
          <p:cNvSpPr txBox="1">
            <a:spLocks noChangeArrowheads="1"/>
          </p:cNvSpPr>
          <p:nvPr/>
        </p:nvSpPr>
        <p:spPr bwMode="auto">
          <a:xfrm>
            <a:off x="2120195" y="3340806"/>
            <a:ext cx="1359959" cy="5979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 eaLnBrk="1" hangingPunct="1"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5613" indent="1588"/>
            <a:lvl3pPr marL="912813" indent="1588"/>
            <a:lvl4pPr marL="1370013" indent="1588"/>
            <a:lvl5pPr marL="1827213" indent="1588"/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dirty="0"/>
              <a:t>指向键值</a:t>
            </a:r>
            <a:r>
              <a:rPr lang="en-US" altLang="zh-CN" dirty="0"/>
              <a:t>K&lt;23</a:t>
            </a:r>
            <a:endParaRPr lang="zh-CN" altLang="en-US" dirty="0"/>
          </a:p>
        </p:txBody>
      </p:sp>
      <p:sp>
        <p:nvSpPr>
          <p:cNvPr id="4117" name="Text Box 26"/>
          <p:cNvSpPr txBox="1">
            <a:spLocks noChangeArrowheads="1"/>
          </p:cNvSpPr>
          <p:nvPr/>
        </p:nvSpPr>
        <p:spPr bwMode="auto">
          <a:xfrm>
            <a:off x="3800006" y="3340806"/>
            <a:ext cx="1359958" cy="5979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 eaLnBrk="1" hangingPunct="1"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5613" indent="1588"/>
            <a:lvl3pPr marL="912813" indent="1588"/>
            <a:lvl4pPr marL="1370013" indent="1588"/>
            <a:lvl5pPr marL="1827213" indent="1588"/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dirty="0"/>
              <a:t>指向键值</a:t>
            </a:r>
            <a:r>
              <a:rPr lang="en-US" altLang="zh-CN" dirty="0"/>
              <a:t>23≤K&lt;31</a:t>
            </a:r>
            <a:endParaRPr lang="zh-CN" altLang="en-US" dirty="0"/>
          </a:p>
        </p:txBody>
      </p:sp>
      <p:sp>
        <p:nvSpPr>
          <p:cNvPr id="4118" name="Text Box 27"/>
          <p:cNvSpPr txBox="1">
            <a:spLocks noChangeArrowheads="1"/>
          </p:cNvSpPr>
          <p:nvPr/>
        </p:nvSpPr>
        <p:spPr bwMode="auto">
          <a:xfrm>
            <a:off x="5479816" y="3340806"/>
            <a:ext cx="1359959" cy="5979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 eaLnBrk="1" hangingPunct="1"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5613" indent="1588"/>
            <a:lvl3pPr marL="912813" indent="1588"/>
            <a:lvl4pPr marL="1370013" indent="1588"/>
            <a:lvl5pPr marL="1827213" indent="1588"/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dirty="0"/>
              <a:t>指向键值</a:t>
            </a:r>
            <a:r>
              <a:rPr lang="en-US" altLang="zh-CN" dirty="0"/>
              <a:t>31≤K&lt;43</a:t>
            </a:r>
            <a:endParaRPr lang="zh-CN" altLang="en-US" dirty="0"/>
          </a:p>
        </p:txBody>
      </p:sp>
      <p:sp>
        <p:nvSpPr>
          <p:cNvPr id="37911" name="Line 29"/>
          <p:cNvSpPr>
            <a:spLocks noChangeShapeType="1"/>
          </p:cNvSpPr>
          <p:nvPr/>
        </p:nvSpPr>
        <p:spPr bwMode="auto">
          <a:xfrm flipH="1">
            <a:off x="2919237" y="2206626"/>
            <a:ext cx="1361722" cy="113418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 sz="3556"/>
          </a:p>
        </p:txBody>
      </p:sp>
      <p:sp>
        <p:nvSpPr>
          <p:cNvPr id="37912" name="Line 30"/>
          <p:cNvSpPr>
            <a:spLocks noChangeShapeType="1"/>
          </p:cNvSpPr>
          <p:nvPr/>
        </p:nvSpPr>
        <p:spPr bwMode="auto">
          <a:xfrm>
            <a:off x="4840111" y="2206626"/>
            <a:ext cx="0" cy="113418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 sz="3556"/>
          </a:p>
        </p:txBody>
      </p:sp>
      <p:sp>
        <p:nvSpPr>
          <p:cNvPr id="37913" name="Line 31"/>
          <p:cNvSpPr>
            <a:spLocks noChangeShapeType="1"/>
          </p:cNvSpPr>
          <p:nvPr/>
        </p:nvSpPr>
        <p:spPr bwMode="auto">
          <a:xfrm>
            <a:off x="5480403" y="2206626"/>
            <a:ext cx="959556" cy="113418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 sz="3556"/>
          </a:p>
        </p:txBody>
      </p:sp>
      <p:sp>
        <p:nvSpPr>
          <p:cNvPr id="37914" name="Line 32"/>
          <p:cNvSpPr>
            <a:spLocks noChangeShapeType="1"/>
          </p:cNvSpPr>
          <p:nvPr/>
        </p:nvSpPr>
        <p:spPr bwMode="auto">
          <a:xfrm>
            <a:off x="6200070" y="2206626"/>
            <a:ext cx="1472218" cy="107949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zh-CN" altLang="en-US" sz="3556"/>
          </a:p>
        </p:txBody>
      </p:sp>
      <p:sp>
        <p:nvSpPr>
          <p:cNvPr id="4124" name="Text Box 34"/>
          <p:cNvSpPr txBox="1">
            <a:spLocks noChangeArrowheads="1"/>
          </p:cNvSpPr>
          <p:nvPr/>
        </p:nvSpPr>
        <p:spPr bwMode="auto">
          <a:xfrm>
            <a:off x="7159626" y="3339043"/>
            <a:ext cx="1359959" cy="59972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 eaLnBrk="1" hangingPunct="1"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5613" indent="1588"/>
            <a:lvl3pPr marL="912813" indent="1588"/>
            <a:lvl4pPr marL="1370013" indent="1588"/>
            <a:lvl5pPr marL="1827213" indent="1588"/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dirty="0"/>
              <a:t>指向键值</a:t>
            </a:r>
            <a:r>
              <a:rPr lang="en-US" altLang="zh-CN" dirty="0"/>
              <a:t>K≥43</a:t>
            </a:r>
            <a:endParaRPr lang="zh-CN" altLang="en-US" dirty="0"/>
          </a:p>
        </p:txBody>
      </p:sp>
      <p:sp>
        <p:nvSpPr>
          <p:cNvPr id="37916" name="标题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/>
              <a:t>B+</a:t>
            </a:r>
            <a:r>
              <a:t>树的内部结点（非叶结点）</a:t>
            </a:r>
          </a:p>
        </p:txBody>
      </p:sp>
    </p:spTree>
    <p:extLst>
      <p:ext uri="{BB962C8B-B14F-4D97-AF65-F5344CB8AC3E}">
        <p14:creationId xmlns:p14="http://schemas.microsoft.com/office/powerpoint/2010/main" val="1061408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33"/>
          <p:cNvSpPr txBox="1">
            <a:spLocks noChangeArrowheads="1"/>
          </p:cNvSpPr>
          <p:nvPr/>
        </p:nvSpPr>
        <p:spPr bwMode="auto">
          <a:xfrm>
            <a:off x="730606" y="769268"/>
            <a:ext cx="8401403" cy="3622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99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 eaLnBrk="0" hangingPunct="0">
              <a:lnSpc>
                <a:spcPct val="120000"/>
              </a:lnSpc>
              <a:buSzPct val="6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 marL="914400" indent="-457200" algn="l" eaLnBrk="0" hangingPunct="0">
              <a:lnSpc>
                <a:spcPct val="120000"/>
              </a:lnSpc>
              <a:buSzPct val="80000"/>
              <a:buBlip>
                <a:blip r:embed="rId2"/>
              </a:buBlip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371600" indent="-457200" algn="l" eaLnBrk="0" hangingPunct="0">
              <a:lnSpc>
                <a:spcPct val="120000"/>
              </a:lnSpc>
              <a:buChar char="•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828800" indent="-457200" algn="l" eaLnBrk="0" hangingPunct="0"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286000" indent="-457200" algn="l" eaLnBrk="0" hangingPunct="0"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743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200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657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1148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SzTx/>
              <a:buFontTx/>
              <a:buAutoNum type="circleNumDbPlain"/>
              <a:defRPr/>
            </a:pPr>
            <a:r>
              <a:rPr lang="zh-CN" altLang="en-US" sz="2222" dirty="0">
                <a:solidFill>
                  <a:schemeClr val="bg1">
                    <a:lumMod val="50000"/>
                  </a:schemeClr>
                </a:solidFill>
              </a:rPr>
              <a:t>对应于每个</a:t>
            </a:r>
            <a:r>
              <a:rPr lang="en-US" altLang="zh-CN" sz="2222" dirty="0">
                <a:solidFill>
                  <a:schemeClr val="bg1">
                    <a:lumMod val="50000"/>
                  </a:schemeClr>
                </a:solidFill>
              </a:rPr>
              <a:t>B+</a:t>
            </a:r>
            <a:r>
              <a:rPr lang="zh-CN" altLang="en-US" sz="2222" dirty="0">
                <a:solidFill>
                  <a:schemeClr val="bg1">
                    <a:lumMod val="50000"/>
                  </a:schemeClr>
                </a:solidFill>
              </a:rPr>
              <a:t>树索引都有一个参数</a:t>
            </a:r>
            <a:r>
              <a:rPr lang="en-US" altLang="zh-CN" sz="2222" dirty="0">
                <a:solidFill>
                  <a:schemeClr val="bg1">
                    <a:lumMod val="50000"/>
                  </a:schemeClr>
                </a:solidFill>
              </a:rPr>
              <a:t>n</a:t>
            </a:r>
            <a:r>
              <a:rPr lang="zh-CN" altLang="en-US" sz="2222" dirty="0">
                <a:solidFill>
                  <a:schemeClr val="bg1">
                    <a:lumMod val="50000"/>
                  </a:schemeClr>
                </a:solidFill>
              </a:rPr>
              <a:t>，它决定了</a:t>
            </a:r>
            <a:r>
              <a:rPr lang="en-US" altLang="zh-CN" sz="2222" dirty="0">
                <a:solidFill>
                  <a:schemeClr val="bg1">
                    <a:lumMod val="50000"/>
                  </a:schemeClr>
                </a:solidFill>
              </a:rPr>
              <a:t>B+</a:t>
            </a:r>
            <a:r>
              <a:rPr lang="zh-CN" altLang="en-US" sz="2222" dirty="0">
                <a:solidFill>
                  <a:schemeClr val="bg1">
                    <a:lumMod val="50000"/>
                  </a:schemeClr>
                </a:solidFill>
              </a:rPr>
              <a:t>树的所有存储块的布局，每个存储块存放</a:t>
            </a:r>
            <a:r>
              <a:rPr lang="en-US" altLang="zh-CN" sz="2222" dirty="0">
                <a:solidFill>
                  <a:schemeClr val="bg1">
                    <a:lumMod val="50000"/>
                  </a:schemeClr>
                </a:solidFill>
              </a:rPr>
              <a:t>n</a:t>
            </a:r>
            <a:r>
              <a:rPr lang="zh-CN" altLang="en-US" sz="2222" dirty="0">
                <a:solidFill>
                  <a:schemeClr val="bg1">
                    <a:lumMod val="50000"/>
                  </a:schemeClr>
                </a:solidFill>
              </a:rPr>
              <a:t>个查找键值和</a:t>
            </a:r>
            <a:r>
              <a:rPr lang="en-US" altLang="zh-CN" sz="2222" dirty="0">
                <a:solidFill>
                  <a:schemeClr val="bg1">
                    <a:lumMod val="50000"/>
                  </a:schemeClr>
                </a:solidFill>
              </a:rPr>
              <a:t>n+1</a:t>
            </a:r>
            <a:r>
              <a:rPr lang="zh-CN" altLang="en-US" sz="2222" dirty="0">
                <a:solidFill>
                  <a:schemeClr val="bg1">
                    <a:lumMod val="50000"/>
                  </a:schemeClr>
                </a:solidFill>
              </a:rPr>
              <a:t>个指针。</a:t>
            </a:r>
          </a:p>
          <a:p>
            <a:pPr eaLnBrk="1" hangingPunct="1">
              <a:lnSpc>
                <a:spcPct val="150000"/>
              </a:lnSpc>
              <a:buSzTx/>
              <a:buFontTx/>
              <a:buAutoNum type="circleNumDbPlain"/>
              <a:defRPr/>
            </a:pPr>
            <a:r>
              <a:rPr lang="zh-CN" altLang="en-US" sz="2222" dirty="0">
                <a:solidFill>
                  <a:schemeClr val="bg1">
                    <a:lumMod val="50000"/>
                  </a:schemeClr>
                </a:solidFill>
              </a:rPr>
              <a:t>根结点中至少有两个指针被使用。所有指针指向</a:t>
            </a:r>
            <a:r>
              <a:rPr lang="en-US" altLang="zh-CN" sz="2222" dirty="0">
                <a:solidFill>
                  <a:schemeClr val="bg1">
                    <a:lumMod val="50000"/>
                  </a:schemeClr>
                </a:solidFill>
              </a:rPr>
              <a:t>B+</a:t>
            </a:r>
            <a:r>
              <a:rPr lang="zh-CN" altLang="en-US" sz="2222" dirty="0">
                <a:solidFill>
                  <a:schemeClr val="bg1">
                    <a:lumMod val="50000"/>
                  </a:schemeClr>
                </a:solidFill>
              </a:rPr>
              <a:t>树下一层的存储块。</a:t>
            </a:r>
          </a:p>
          <a:p>
            <a:pPr eaLnBrk="1" hangingPunct="1">
              <a:lnSpc>
                <a:spcPct val="150000"/>
              </a:lnSpc>
              <a:buSzTx/>
              <a:buFontTx/>
              <a:buAutoNum type="circleNumDbPlain"/>
              <a:defRPr/>
            </a:pPr>
            <a:r>
              <a:rPr lang="zh-CN" altLang="en-US" sz="2222" dirty="0">
                <a:solidFill>
                  <a:schemeClr val="bg1">
                    <a:lumMod val="50000"/>
                  </a:schemeClr>
                </a:solidFill>
              </a:rPr>
              <a:t>叶结点中，最后一个指针指向它右边的下一个叶结点存储块（即指向下一个键值大于它的块），其它</a:t>
            </a:r>
            <a:r>
              <a:rPr lang="en-US" altLang="zh-CN" sz="2222" dirty="0">
                <a:solidFill>
                  <a:schemeClr val="bg1">
                    <a:lumMod val="50000"/>
                  </a:schemeClr>
                </a:solidFill>
              </a:rPr>
              <a:t>n</a:t>
            </a:r>
            <a:r>
              <a:rPr lang="zh-CN" altLang="en-US" sz="2222" dirty="0">
                <a:solidFill>
                  <a:schemeClr val="bg1">
                    <a:lumMod val="50000"/>
                  </a:schemeClr>
                </a:solidFill>
              </a:rPr>
              <a:t>个指针中，</a:t>
            </a:r>
            <a:r>
              <a:rPr lang="zh-CN" altLang="en-US" sz="2222" dirty="0">
                <a:solidFill>
                  <a:srgbClr val="FF0000"/>
                </a:solidFill>
              </a:rPr>
              <a:t>至少有</a:t>
            </a:r>
            <a:r>
              <a:rPr lang="en-US" altLang="zh-CN" sz="2222" dirty="0">
                <a:solidFill>
                  <a:srgbClr val="FF0000"/>
                </a:solidFill>
              </a:rPr>
              <a:t>(n+1)/2</a:t>
            </a:r>
            <a:r>
              <a:rPr lang="zh-CN" altLang="en-US" sz="2222" dirty="0">
                <a:solidFill>
                  <a:srgbClr val="FF0000"/>
                </a:solidFill>
              </a:rPr>
              <a:t>个指针被使用且指向数据记录。</a:t>
            </a:r>
          </a:p>
        </p:txBody>
      </p:sp>
      <p:sp>
        <p:nvSpPr>
          <p:cNvPr id="38915" name="标题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/>
              <a:t>B+</a:t>
            </a:r>
            <a:r>
              <a:t>树的规则限制</a:t>
            </a:r>
          </a:p>
        </p:txBody>
      </p:sp>
    </p:spTree>
    <p:extLst>
      <p:ext uri="{BB962C8B-B14F-4D97-AF65-F5344CB8AC3E}">
        <p14:creationId xmlns:p14="http://schemas.microsoft.com/office/powerpoint/2010/main" val="2797262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3"/>
          <p:cNvSpPr txBox="1">
            <a:spLocks noChangeArrowheads="1"/>
          </p:cNvSpPr>
          <p:nvPr/>
        </p:nvSpPr>
        <p:spPr bwMode="auto">
          <a:xfrm>
            <a:off x="727601" y="789690"/>
            <a:ext cx="8960913" cy="4135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99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 eaLnBrk="0" hangingPunct="0">
              <a:lnSpc>
                <a:spcPct val="120000"/>
              </a:lnSpc>
              <a:buSzPct val="6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 marL="914400" indent="-457200" algn="l" eaLnBrk="0" hangingPunct="0">
              <a:lnSpc>
                <a:spcPct val="120000"/>
              </a:lnSpc>
              <a:buSzPct val="80000"/>
              <a:buBlip>
                <a:blip r:embed="rId2"/>
              </a:buBlip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371600" indent="-457200" algn="l" eaLnBrk="0" hangingPunct="0">
              <a:lnSpc>
                <a:spcPct val="120000"/>
              </a:lnSpc>
              <a:buChar char="•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828800" indent="-457200" algn="l" eaLnBrk="0" hangingPunct="0"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286000" indent="-457200" algn="l" eaLnBrk="0" hangingPunct="0"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743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200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657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1148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SzTx/>
              <a:buFontTx/>
              <a:buAutoNum type="circleNumDbPlain" startAt="4"/>
              <a:defRPr/>
            </a:pPr>
            <a:r>
              <a:rPr lang="zh-CN" altLang="en-US" sz="2222" dirty="0">
                <a:solidFill>
                  <a:schemeClr val="bg1">
                    <a:lumMod val="50000"/>
                  </a:schemeClr>
                </a:solidFill>
              </a:rPr>
              <a:t>内部结点中，所有</a:t>
            </a:r>
            <a:r>
              <a:rPr lang="en-US" altLang="zh-CN" sz="2222" dirty="0">
                <a:solidFill>
                  <a:schemeClr val="bg1">
                    <a:lumMod val="50000"/>
                  </a:schemeClr>
                </a:solidFill>
              </a:rPr>
              <a:t>n+1</a:t>
            </a:r>
            <a:r>
              <a:rPr lang="zh-CN" altLang="en-US" sz="2222" dirty="0">
                <a:solidFill>
                  <a:schemeClr val="bg1">
                    <a:lumMod val="50000"/>
                  </a:schemeClr>
                </a:solidFill>
              </a:rPr>
              <a:t>个指针都可以用来指向</a:t>
            </a:r>
            <a:r>
              <a:rPr lang="en-US" altLang="zh-CN" sz="2222" dirty="0">
                <a:solidFill>
                  <a:schemeClr val="bg1">
                    <a:lumMod val="50000"/>
                  </a:schemeClr>
                </a:solidFill>
              </a:rPr>
              <a:t>B+</a:t>
            </a:r>
            <a:r>
              <a:rPr lang="zh-CN" altLang="en-US" sz="2222" dirty="0">
                <a:solidFill>
                  <a:schemeClr val="bg1">
                    <a:lumMod val="50000"/>
                  </a:schemeClr>
                </a:solidFill>
              </a:rPr>
              <a:t>树中下一层的块，其中</a:t>
            </a:r>
            <a:r>
              <a:rPr lang="zh-CN" altLang="en-US" sz="2222" dirty="0">
                <a:solidFill>
                  <a:srgbClr val="FF0000"/>
                </a:solidFill>
              </a:rPr>
              <a:t>至少</a:t>
            </a:r>
            <a:r>
              <a:rPr lang="en-US" altLang="zh-CN" sz="2222" dirty="0">
                <a:solidFill>
                  <a:srgbClr val="FF0000"/>
                </a:solidFill>
              </a:rPr>
              <a:t>(n+1)/2</a:t>
            </a:r>
            <a:r>
              <a:rPr lang="zh-CN" altLang="en-US" sz="2222" dirty="0">
                <a:solidFill>
                  <a:srgbClr val="FF0000"/>
                </a:solidFill>
              </a:rPr>
              <a:t>个指针被使用</a:t>
            </a:r>
            <a:r>
              <a:rPr lang="zh-CN" altLang="en-US" sz="2222" dirty="0">
                <a:solidFill>
                  <a:schemeClr val="bg1">
                    <a:lumMod val="50000"/>
                  </a:schemeClr>
                </a:solidFill>
              </a:rPr>
              <a:t>。如果</a:t>
            </a:r>
            <a:r>
              <a:rPr lang="en-US" altLang="zh-CN" sz="2222" dirty="0">
                <a:solidFill>
                  <a:schemeClr val="bg1">
                    <a:lumMod val="50000"/>
                  </a:schemeClr>
                </a:solidFill>
              </a:rPr>
              <a:t>j</a:t>
            </a:r>
            <a:r>
              <a:rPr lang="zh-CN" altLang="en-US" sz="2222" dirty="0">
                <a:solidFill>
                  <a:schemeClr val="bg1">
                    <a:lumMod val="50000"/>
                  </a:schemeClr>
                </a:solidFill>
              </a:rPr>
              <a:t>个指针被使用，那么该块中将有</a:t>
            </a:r>
            <a:r>
              <a:rPr lang="en-US" altLang="zh-CN" sz="2222" dirty="0">
                <a:solidFill>
                  <a:schemeClr val="bg1">
                    <a:lumMod val="50000"/>
                  </a:schemeClr>
                </a:solidFill>
              </a:rPr>
              <a:t>j-1</a:t>
            </a:r>
            <a:r>
              <a:rPr lang="zh-CN" altLang="en-US" sz="2222" dirty="0">
                <a:solidFill>
                  <a:schemeClr val="bg1">
                    <a:lumMod val="50000"/>
                  </a:schemeClr>
                </a:solidFill>
              </a:rPr>
              <a:t>个键，设为</a:t>
            </a:r>
            <a:r>
              <a:rPr lang="en-US" altLang="zh-CN" sz="2222" dirty="0">
                <a:solidFill>
                  <a:schemeClr val="bg1">
                    <a:lumMod val="50000"/>
                  </a:schemeClr>
                </a:solidFill>
              </a:rPr>
              <a:t>K</a:t>
            </a:r>
            <a:r>
              <a:rPr lang="en-US" altLang="zh-CN" sz="2222" baseline="-25000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zh-CN" altLang="en-US" sz="2222" dirty="0">
                <a:solidFill>
                  <a:schemeClr val="bg1">
                    <a:lumMod val="50000"/>
                  </a:schemeClr>
                </a:solidFill>
              </a:rPr>
              <a:t>，</a:t>
            </a:r>
            <a:r>
              <a:rPr lang="en-US" altLang="zh-CN" sz="2222" dirty="0">
                <a:solidFill>
                  <a:schemeClr val="bg1">
                    <a:lumMod val="50000"/>
                  </a:schemeClr>
                </a:solidFill>
              </a:rPr>
              <a:t>K</a:t>
            </a:r>
            <a:r>
              <a:rPr lang="en-US" altLang="zh-CN" sz="2222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zh-CN" altLang="en-US" sz="2222" dirty="0">
                <a:solidFill>
                  <a:schemeClr val="bg1">
                    <a:lumMod val="50000"/>
                  </a:schemeClr>
                </a:solidFill>
              </a:rPr>
              <a:t>，</a:t>
            </a:r>
            <a:r>
              <a:rPr lang="en-US" altLang="zh-CN" sz="2222" dirty="0">
                <a:solidFill>
                  <a:schemeClr val="bg1">
                    <a:lumMod val="50000"/>
                  </a:schemeClr>
                </a:solidFill>
              </a:rPr>
              <a:t>. . . </a:t>
            </a:r>
            <a:r>
              <a:rPr lang="zh-CN" altLang="en-US" sz="2222" dirty="0">
                <a:solidFill>
                  <a:schemeClr val="bg1">
                    <a:lumMod val="50000"/>
                  </a:schemeClr>
                </a:solidFill>
              </a:rPr>
              <a:t>，</a:t>
            </a:r>
            <a:r>
              <a:rPr lang="en-US" altLang="zh-CN" sz="2222" dirty="0">
                <a:solidFill>
                  <a:schemeClr val="bg1">
                    <a:lumMod val="50000"/>
                  </a:schemeClr>
                </a:solidFill>
              </a:rPr>
              <a:t>K</a:t>
            </a:r>
            <a:r>
              <a:rPr lang="en-US" altLang="zh-CN" sz="2222" baseline="-25000" dirty="0">
                <a:solidFill>
                  <a:schemeClr val="bg1">
                    <a:lumMod val="50000"/>
                  </a:schemeClr>
                </a:solidFill>
              </a:rPr>
              <a:t>j-1</a:t>
            </a:r>
            <a:r>
              <a:rPr lang="zh-CN" altLang="en-US" sz="2222" dirty="0">
                <a:solidFill>
                  <a:schemeClr val="bg1">
                    <a:lumMod val="50000"/>
                  </a:schemeClr>
                </a:solidFill>
              </a:rPr>
              <a:t>。第一个指针指向</a:t>
            </a:r>
            <a:r>
              <a:rPr lang="en-US" altLang="zh-CN" sz="2222" dirty="0">
                <a:solidFill>
                  <a:schemeClr val="bg1">
                    <a:lumMod val="50000"/>
                  </a:schemeClr>
                </a:solidFill>
              </a:rPr>
              <a:t>B+</a:t>
            </a:r>
            <a:r>
              <a:rPr lang="zh-CN" altLang="en-US" sz="2222" dirty="0">
                <a:solidFill>
                  <a:schemeClr val="bg1">
                    <a:lumMod val="50000"/>
                  </a:schemeClr>
                </a:solidFill>
              </a:rPr>
              <a:t>树的一部分，一些键值小于</a:t>
            </a:r>
            <a:r>
              <a:rPr lang="en-US" altLang="zh-CN" sz="2222" dirty="0">
                <a:solidFill>
                  <a:schemeClr val="bg1">
                    <a:lumMod val="50000"/>
                  </a:schemeClr>
                </a:solidFill>
              </a:rPr>
              <a:t>K1</a:t>
            </a:r>
            <a:r>
              <a:rPr lang="zh-CN" altLang="en-US" sz="2222" dirty="0">
                <a:solidFill>
                  <a:schemeClr val="bg1">
                    <a:lumMod val="50000"/>
                  </a:schemeClr>
                </a:solidFill>
              </a:rPr>
              <a:t>的记录可以在这一部分找到。第二个指针指向</a:t>
            </a:r>
            <a:r>
              <a:rPr lang="en-US" altLang="zh-CN" sz="2222" dirty="0">
                <a:solidFill>
                  <a:schemeClr val="bg1">
                    <a:lumMod val="50000"/>
                  </a:schemeClr>
                </a:solidFill>
              </a:rPr>
              <a:t>B+</a:t>
            </a:r>
            <a:r>
              <a:rPr lang="zh-CN" altLang="en-US" sz="2222" dirty="0">
                <a:solidFill>
                  <a:schemeClr val="bg1">
                    <a:lumMod val="50000"/>
                  </a:schemeClr>
                </a:solidFill>
              </a:rPr>
              <a:t>树另的一部分，一些键值大于等于</a:t>
            </a:r>
            <a:r>
              <a:rPr lang="en-US" altLang="zh-CN" sz="2222" dirty="0">
                <a:solidFill>
                  <a:schemeClr val="bg1">
                    <a:lumMod val="50000"/>
                  </a:schemeClr>
                </a:solidFill>
              </a:rPr>
              <a:t>K</a:t>
            </a:r>
            <a:r>
              <a:rPr lang="en-US" altLang="zh-CN" sz="2222" baseline="-25000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zh-CN" altLang="en-US" sz="2222" dirty="0">
                <a:solidFill>
                  <a:schemeClr val="bg1">
                    <a:lumMod val="50000"/>
                  </a:schemeClr>
                </a:solidFill>
              </a:rPr>
              <a:t>且小于</a:t>
            </a:r>
            <a:r>
              <a:rPr lang="en-US" altLang="zh-CN" sz="2222" dirty="0">
                <a:solidFill>
                  <a:schemeClr val="bg1">
                    <a:lumMod val="50000"/>
                  </a:schemeClr>
                </a:solidFill>
              </a:rPr>
              <a:t>K</a:t>
            </a:r>
            <a:r>
              <a:rPr lang="en-US" altLang="zh-CN" sz="2222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zh-CN" altLang="en-US" sz="2222" dirty="0">
                <a:solidFill>
                  <a:schemeClr val="bg1">
                    <a:lumMod val="50000"/>
                  </a:schemeClr>
                </a:solidFill>
              </a:rPr>
              <a:t>的记录可以在这一部分找到，依此类推。最后，第</a:t>
            </a:r>
            <a:r>
              <a:rPr lang="en-US" altLang="zh-CN" sz="2222" dirty="0">
                <a:solidFill>
                  <a:schemeClr val="bg1">
                    <a:lumMod val="50000"/>
                  </a:schemeClr>
                </a:solidFill>
              </a:rPr>
              <a:t>j</a:t>
            </a:r>
            <a:r>
              <a:rPr lang="zh-CN" altLang="en-US" sz="2222" dirty="0">
                <a:solidFill>
                  <a:schemeClr val="bg1">
                    <a:lumMod val="50000"/>
                  </a:schemeClr>
                </a:solidFill>
              </a:rPr>
              <a:t>个指针指向</a:t>
            </a:r>
            <a:r>
              <a:rPr lang="en-US" altLang="zh-CN" sz="2222" dirty="0">
                <a:solidFill>
                  <a:schemeClr val="bg1">
                    <a:lumMod val="50000"/>
                  </a:schemeClr>
                </a:solidFill>
              </a:rPr>
              <a:t>B+</a:t>
            </a:r>
            <a:r>
              <a:rPr lang="zh-CN" altLang="en-US" sz="2222" dirty="0">
                <a:solidFill>
                  <a:schemeClr val="bg1">
                    <a:lumMod val="50000"/>
                  </a:schemeClr>
                </a:solidFill>
              </a:rPr>
              <a:t>树又的一部分，一些键值大于等于</a:t>
            </a:r>
            <a:r>
              <a:rPr lang="en-US" altLang="zh-CN" sz="2222" dirty="0">
                <a:solidFill>
                  <a:schemeClr val="bg1">
                    <a:lumMod val="50000"/>
                  </a:schemeClr>
                </a:solidFill>
              </a:rPr>
              <a:t>K</a:t>
            </a:r>
            <a:r>
              <a:rPr lang="en-US" altLang="zh-CN" sz="2222" baseline="-25000" dirty="0">
                <a:solidFill>
                  <a:schemeClr val="bg1">
                    <a:lumMod val="50000"/>
                  </a:schemeClr>
                </a:solidFill>
              </a:rPr>
              <a:t>j+1</a:t>
            </a:r>
            <a:r>
              <a:rPr lang="zh-CN" altLang="en-US" sz="2222" dirty="0">
                <a:solidFill>
                  <a:schemeClr val="bg1">
                    <a:lumMod val="50000"/>
                  </a:schemeClr>
                </a:solidFill>
              </a:rPr>
              <a:t>的记录可以在这一部分找到。</a:t>
            </a:r>
          </a:p>
          <a:p>
            <a:pPr eaLnBrk="1" hangingPunct="1">
              <a:lnSpc>
                <a:spcPct val="150000"/>
              </a:lnSpc>
              <a:buSzTx/>
              <a:buFontTx/>
              <a:buAutoNum type="circleNumDbPlain" startAt="4"/>
              <a:defRPr/>
            </a:pPr>
            <a:r>
              <a:rPr lang="en-US" altLang="zh-CN" sz="2222" dirty="0">
                <a:solidFill>
                  <a:schemeClr val="bg1">
                    <a:lumMod val="50000"/>
                  </a:schemeClr>
                </a:solidFill>
              </a:rPr>
              <a:t>B+</a:t>
            </a:r>
            <a:r>
              <a:rPr lang="zh-CN" altLang="en-US" sz="2222" dirty="0">
                <a:solidFill>
                  <a:schemeClr val="bg1">
                    <a:lumMod val="50000"/>
                  </a:schemeClr>
                </a:solidFill>
              </a:rPr>
              <a:t>树中任何一层的结点，从左到右其键将按非减顺序出现。</a:t>
            </a:r>
          </a:p>
        </p:txBody>
      </p:sp>
      <p:sp>
        <p:nvSpPr>
          <p:cNvPr id="39939" name="标题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/>
              <a:t>B+</a:t>
            </a:r>
            <a:r>
              <a:t>树的规则限制</a:t>
            </a:r>
          </a:p>
        </p:txBody>
      </p:sp>
    </p:spTree>
    <p:extLst>
      <p:ext uri="{BB962C8B-B14F-4D97-AF65-F5344CB8AC3E}">
        <p14:creationId xmlns:p14="http://schemas.microsoft.com/office/powerpoint/2010/main" val="3292632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84" name="Group 1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491728"/>
              </p:ext>
            </p:extLst>
          </p:nvPr>
        </p:nvGraphicFramePr>
        <p:xfrm>
          <a:off x="903536" y="1425223"/>
          <a:ext cx="8736120" cy="3418251"/>
        </p:xfrm>
        <a:graphic>
          <a:graphicData uri="http://schemas.openxmlformats.org/drawingml/2006/table">
            <a:tbl>
              <a:tblPr/>
              <a:tblGrid>
                <a:gridCol w="1747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7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72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7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72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52372"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节点</a:t>
                      </a: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Node</a:t>
                      </a:r>
                    </a:p>
                  </a:txBody>
                  <a:tcPr marL="101600" marR="101600" marT="42360" marB="4236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最大指针数</a:t>
                      </a: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Max </a:t>
                      </a:r>
                      <a:r>
                        <a:rPr kumimoji="0" lang="en-US" altLang="zh-CN" sz="2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ptrs</a:t>
                      </a:r>
                      <a:endParaRPr kumimoji="0" lang="zh-CN" altLang="en-US" sz="2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0" marR="101600" marT="42360" marB="4236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最大键值数</a:t>
                      </a: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Max keys</a:t>
                      </a:r>
                      <a:endParaRPr kumimoji="0" lang="zh-CN" altLang="en-US" sz="2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0" marR="101600" marT="42360" marB="4236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最小指针数</a:t>
                      </a: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Min </a:t>
                      </a:r>
                      <a:r>
                        <a:rPr kumimoji="0" lang="en-US" altLang="zh-CN" sz="2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ptrs</a:t>
                      </a: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</a:t>
                      </a:r>
                      <a:endParaRPr kumimoji="0" lang="zh-CN" altLang="en-US" sz="2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0" marR="101600" marT="42360" marB="4236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最小键值数</a:t>
                      </a: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Min keys</a:t>
                      </a:r>
                      <a:endParaRPr kumimoji="0" lang="zh-CN" altLang="en-US" sz="2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0" marR="101600" marT="42360" marB="4236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2372"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根节点</a:t>
                      </a: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Root</a:t>
                      </a:r>
                    </a:p>
                  </a:txBody>
                  <a:tcPr marL="101600" marR="101600" marT="42360" marB="4236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n+1</a:t>
                      </a:r>
                      <a:endParaRPr kumimoji="0" lang="zh-CN" alt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0" marR="101600" marT="42360" marB="4236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</a:t>
                      </a:r>
                      <a:endParaRPr kumimoji="0" lang="zh-CN" alt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0" marR="101600" marT="42360" marB="4236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101600" marR="101600" marT="42360" marB="4236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101600" marR="101600" marT="42360" marB="4236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2372"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非叶节点</a:t>
                      </a: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Non-leaf</a:t>
                      </a:r>
                      <a:endParaRPr kumimoji="0" lang="zh-CN" altLang="en-US" sz="2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0" marR="101600" marT="42360" marB="4236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n+1</a:t>
                      </a:r>
                      <a:endParaRPr kumimoji="0" lang="zh-CN" alt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0" marR="101600" marT="42360" marB="4236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</a:t>
                      </a:r>
                      <a:endParaRPr kumimoji="0" lang="zh-CN" alt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0" marR="101600" marT="42360" marB="4236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Symbol" pitchFamily="18" charset="2"/>
                        </a:rPr>
                        <a:t>(</a:t>
                      </a:r>
                      <a:r>
                        <a:rPr kumimoji="0" lang="en-US" altLang="zh-C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n+1)/2</a:t>
                      </a:r>
                      <a:endParaRPr kumimoji="0" lang="zh-CN" alt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0" marR="101600" marT="42360" marB="4236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(n+1)/2-1</a:t>
                      </a:r>
                      <a:endParaRPr kumimoji="0" lang="zh-CN" alt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0" marR="101600" marT="42360" marB="4236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2372"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叶子节点</a:t>
                      </a: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Leaf</a:t>
                      </a:r>
                      <a:endParaRPr kumimoji="0" lang="zh-CN" altLang="en-US" sz="2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0" marR="101600" marT="42360" marB="4236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n+1</a:t>
                      </a:r>
                      <a:endParaRPr kumimoji="0" lang="zh-CN" alt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0" marR="101600" marT="42360" marB="4236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</a:t>
                      </a:r>
                      <a:endParaRPr kumimoji="0" lang="zh-CN" alt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0" marR="101600" marT="42360" marB="4236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Symbol" pitchFamily="18" charset="2"/>
                        </a:rPr>
                        <a:t>(</a:t>
                      </a:r>
                      <a:r>
                        <a:rPr kumimoji="0" lang="en-US" altLang="zh-C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n+1)/2+1</a:t>
                      </a:r>
                    </a:p>
                  </a:txBody>
                  <a:tcPr marL="101600" marR="101600" marT="42360" marB="4236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(n+1)/2</a:t>
                      </a:r>
                      <a:endParaRPr kumimoji="0" lang="zh-CN" alt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0" marR="101600" marT="42360" marB="4236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0994" name="标题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highlight>
                  <a:srgbClr val="FFFF00"/>
                </a:highlight>
              </a:rPr>
              <a:t>B+</a:t>
            </a:r>
            <a:r>
              <a:rPr dirty="0">
                <a:highlight>
                  <a:srgbClr val="FFFF00"/>
                </a:highlight>
              </a:rPr>
              <a:t>树的指针及键值数</a:t>
            </a:r>
          </a:p>
        </p:txBody>
      </p:sp>
    </p:spTree>
    <p:extLst>
      <p:ext uri="{BB962C8B-B14F-4D97-AF65-F5344CB8AC3E}">
        <p14:creationId xmlns:p14="http://schemas.microsoft.com/office/powerpoint/2010/main" val="426707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 Box 3"/>
          <p:cNvSpPr txBox="1">
            <a:spLocks noChangeArrowheads="1"/>
          </p:cNvSpPr>
          <p:nvPr/>
        </p:nvSpPr>
        <p:spPr bwMode="auto">
          <a:xfrm>
            <a:off x="759354" y="697260"/>
            <a:ext cx="8641292" cy="259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99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 eaLnBrk="0" hangingPunct="0">
              <a:lnSpc>
                <a:spcPct val="120000"/>
              </a:lnSpc>
              <a:buSzPct val="6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 marL="914400" indent="-457200" algn="l" eaLnBrk="0" hangingPunct="0">
              <a:lnSpc>
                <a:spcPct val="120000"/>
              </a:lnSpc>
              <a:buSzPct val="80000"/>
              <a:buBlip>
                <a:blip r:embed="rId2"/>
              </a:buBlip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371600" indent="-457200" algn="l" eaLnBrk="0" hangingPunct="0">
              <a:lnSpc>
                <a:spcPct val="120000"/>
              </a:lnSpc>
              <a:buChar char="•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828800" indent="-457200" algn="l" eaLnBrk="0" hangingPunct="0"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286000" indent="-457200" algn="l" eaLnBrk="0" hangingPunct="0"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743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200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657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1148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SzTx/>
              <a:defRPr/>
            </a:pPr>
            <a:r>
              <a:rPr lang="en-US" altLang="zh-CN" sz="2222" dirty="0"/>
              <a:t>B+</a:t>
            </a:r>
            <a:r>
              <a:rPr lang="zh-CN" altLang="en-US" sz="2222" dirty="0"/>
              <a:t>树：这棵树是平衡的，即从树根到树叶的所有路径都一样长。</a:t>
            </a:r>
          </a:p>
          <a:p>
            <a:pPr eaLnBrk="1" hangingPunct="1">
              <a:lnSpc>
                <a:spcPct val="150000"/>
              </a:lnSpc>
              <a:buSzTx/>
              <a:defRPr/>
            </a:pPr>
            <a:r>
              <a:rPr lang="zh-CN" altLang="en-US" sz="2222" dirty="0"/>
              <a:t>通常</a:t>
            </a:r>
            <a:r>
              <a:rPr lang="en-US" altLang="zh-CN" sz="2222" dirty="0"/>
              <a:t>B+</a:t>
            </a:r>
            <a:r>
              <a:rPr lang="zh-CN" altLang="en-US" sz="2222" dirty="0"/>
              <a:t>树有三层：</a:t>
            </a:r>
            <a:r>
              <a:rPr lang="zh-CN" altLang="en-US" sz="2222" dirty="0">
                <a:solidFill>
                  <a:srgbClr val="FF0000"/>
                </a:solidFill>
              </a:rPr>
              <a:t>根、中间层和叶，中间层可以有多层</a:t>
            </a:r>
            <a:r>
              <a:rPr lang="zh-CN" altLang="en-US" sz="2222" dirty="0"/>
              <a:t>。</a:t>
            </a:r>
          </a:p>
          <a:p>
            <a:pPr eaLnBrk="1" hangingPunct="1">
              <a:lnSpc>
                <a:spcPct val="150000"/>
              </a:lnSpc>
              <a:buSzTx/>
              <a:defRPr/>
            </a:pPr>
            <a:r>
              <a:rPr lang="en-US" altLang="zh-CN" sz="2222" dirty="0"/>
              <a:t>B+</a:t>
            </a:r>
            <a:r>
              <a:rPr lang="zh-CN" altLang="en-US" sz="2222" dirty="0"/>
              <a:t>树能自动保持与数据文件大小相适应的索引层次。</a:t>
            </a:r>
          </a:p>
          <a:p>
            <a:pPr eaLnBrk="1" hangingPunct="1">
              <a:lnSpc>
                <a:spcPct val="150000"/>
              </a:lnSpc>
              <a:buSzTx/>
              <a:defRPr/>
            </a:pPr>
            <a:r>
              <a:rPr lang="zh-CN" altLang="en-US" sz="2222" dirty="0"/>
              <a:t>对所使用的存储块空间进行管理，使每个块的充满度在半满与全满之间。</a:t>
            </a:r>
          </a:p>
        </p:txBody>
      </p:sp>
      <p:sp>
        <p:nvSpPr>
          <p:cNvPr id="41987" name="标题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/>
              <a:t>B+</a:t>
            </a:r>
            <a:r>
              <a:t>树的特点</a:t>
            </a:r>
          </a:p>
        </p:txBody>
      </p:sp>
    </p:spTree>
    <p:extLst>
      <p:ext uri="{BB962C8B-B14F-4D97-AF65-F5344CB8AC3E}">
        <p14:creationId xmlns:p14="http://schemas.microsoft.com/office/powerpoint/2010/main" val="3974528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719766" y="858042"/>
            <a:ext cx="8374944" cy="4080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99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457200" indent="-457200" algn="l" eaLnBrk="1" hangingPunct="1">
              <a:lnSpc>
                <a:spcPct val="150000"/>
              </a:lnSpc>
              <a:spcBef>
                <a:spcPct val="0"/>
              </a:spcBef>
              <a:buSzTx/>
              <a:buFont typeface="Wingdings" pitchFamily="2" charset="2"/>
              <a:buChar char="v"/>
              <a:defRPr sz="20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914400" indent="-457200" algn="l" eaLnBrk="0" hangingPunct="0">
              <a:lnSpc>
                <a:spcPct val="120000"/>
              </a:lnSpc>
              <a:buSzPct val="80000"/>
              <a:buBlip>
                <a:blip r:embed="rId2"/>
              </a:buBlip>
              <a:defRPr sz="2400">
                <a:latin typeface="Arial" charset="0"/>
              </a:defRPr>
            </a:lvl2pPr>
            <a:lvl3pPr marL="1371600" indent="-457200" algn="l" eaLnBrk="0" hangingPunct="0">
              <a:lnSpc>
                <a:spcPct val="120000"/>
              </a:lnSpc>
              <a:buChar char="•"/>
              <a:defRPr sz="2000">
                <a:latin typeface="Arial" charset="0"/>
              </a:defRPr>
            </a:lvl3pPr>
            <a:lvl4pPr marL="1828800" indent="-457200" algn="l" eaLnBrk="0" hangingPunct="0">
              <a:buChar char="–"/>
              <a:defRPr sz="2000">
                <a:latin typeface="Arial" charset="0"/>
              </a:defRPr>
            </a:lvl4pPr>
            <a:lvl5pPr marL="2286000" indent="-457200" algn="l" eaLnBrk="0" hangingPunct="0">
              <a:buChar char="»"/>
              <a:defRPr sz="2000">
                <a:latin typeface="Arial" charset="0"/>
              </a:defRPr>
            </a:lvl5pPr>
            <a:lvl6pPr marL="2743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</a:defRPr>
            </a:lvl6pPr>
            <a:lvl7pPr marL="3200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</a:defRPr>
            </a:lvl7pPr>
            <a:lvl8pPr marL="3657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</a:defRPr>
            </a:lvl8pPr>
            <a:lvl9pPr marL="41148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2222" dirty="0">
                <a:solidFill>
                  <a:schemeClr val="tx1"/>
                </a:solidFill>
              </a:rPr>
              <a:t>设每个存储块的大小为</a:t>
            </a:r>
            <a:r>
              <a:rPr lang="en-US" altLang="zh-CN" sz="2400" b="1" dirty="0">
                <a:solidFill>
                  <a:srgbClr val="FF0000"/>
                </a:solidFill>
              </a:rPr>
              <a:t>4K</a:t>
            </a:r>
            <a:r>
              <a:rPr lang="zh-CN" altLang="en-US" sz="2222" dirty="0">
                <a:solidFill>
                  <a:schemeClr val="tx1"/>
                </a:solidFill>
              </a:rPr>
              <a:t>（</a:t>
            </a:r>
            <a:r>
              <a:rPr lang="en-US" altLang="zh-CN" sz="2222" dirty="0">
                <a:solidFill>
                  <a:schemeClr val="tx1"/>
                </a:solidFill>
              </a:rPr>
              <a:t>4096</a:t>
            </a:r>
            <a:r>
              <a:rPr lang="zh-CN" altLang="en-US" sz="2222" dirty="0">
                <a:solidFill>
                  <a:schemeClr val="tx1"/>
                </a:solidFill>
              </a:rPr>
              <a:t>）字节，且整数型键值占</a:t>
            </a:r>
            <a:r>
              <a:rPr lang="en-US" altLang="zh-CN" sz="2400" b="1" dirty="0">
                <a:solidFill>
                  <a:srgbClr val="FF0000"/>
                </a:solidFill>
              </a:rPr>
              <a:t>4</a:t>
            </a:r>
            <a:r>
              <a:rPr lang="zh-CN" altLang="en-US" sz="2222" dirty="0">
                <a:solidFill>
                  <a:schemeClr val="tx1"/>
                </a:solidFill>
              </a:rPr>
              <a:t>字节，指针占</a:t>
            </a:r>
            <a:r>
              <a:rPr lang="en-US" altLang="zh-CN" sz="2400" b="1" dirty="0">
                <a:solidFill>
                  <a:srgbClr val="FF0000"/>
                </a:solidFill>
              </a:rPr>
              <a:t>8</a:t>
            </a:r>
            <a:r>
              <a:rPr lang="zh-CN" altLang="en-US" sz="2222" dirty="0">
                <a:solidFill>
                  <a:schemeClr val="tx1"/>
                </a:solidFill>
              </a:rPr>
              <a:t>字节。</a:t>
            </a:r>
          </a:p>
          <a:p>
            <a:pPr marL="507995" lvl="1" indent="0">
              <a:spcBef>
                <a:spcPct val="20000"/>
              </a:spcBef>
              <a:buNone/>
              <a:defRPr/>
            </a:pPr>
            <a:r>
              <a:rPr lang="en-US" altLang="zh-CN" sz="2222" dirty="0">
                <a:latin typeface="微软雅黑" panose="020B0503020204020204" pitchFamily="34" charset="-122"/>
                <a:ea typeface="微软雅黑" panose="020B0503020204020204" pitchFamily="34" charset="-122"/>
              </a:rPr>
              <a:t>4n+8(n+1)=4096</a:t>
            </a:r>
          </a:p>
          <a:p>
            <a:pPr marL="507995" lvl="1" indent="0">
              <a:spcBef>
                <a:spcPct val="20000"/>
              </a:spcBef>
              <a:buNone/>
              <a:defRPr/>
            </a:pPr>
            <a:r>
              <a:rPr lang="zh-CN" altLang="en-US" sz="2222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则：</a:t>
            </a:r>
            <a:r>
              <a:rPr lang="en-US" altLang="zh-CN" sz="2222" dirty="0">
                <a:latin typeface="微软雅黑" panose="020B0503020204020204" pitchFamily="34" charset="-122"/>
                <a:ea typeface="微软雅黑" panose="020B0503020204020204" pitchFamily="34" charset="-122"/>
              </a:rPr>
              <a:t>n=340</a:t>
            </a:r>
          </a:p>
          <a:p>
            <a:pPr marL="507995" lvl="1" indent="0">
              <a:spcBef>
                <a:spcPct val="20000"/>
              </a:spcBef>
              <a:buNone/>
              <a:defRPr/>
            </a:pPr>
            <a:r>
              <a:rPr lang="zh-CN" altLang="en-US" sz="2222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如果充满度</a:t>
            </a:r>
            <a:r>
              <a:rPr lang="en-US" altLang="zh-CN" sz="2222" dirty="0">
                <a:latin typeface="微软雅黑" panose="020B0503020204020204" pitchFamily="34" charset="-122"/>
                <a:ea typeface="微软雅黑" panose="020B0503020204020204" pitchFamily="34" charset="-122"/>
              </a:rPr>
              <a:t>75</a:t>
            </a:r>
            <a:r>
              <a:rPr lang="zh-CN" altLang="en-US" sz="2222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</a:p>
          <a:p>
            <a:pPr marL="507995" lvl="1" indent="0">
              <a:spcBef>
                <a:spcPct val="20000"/>
              </a:spcBef>
              <a:buNone/>
              <a:defRPr/>
            </a:pPr>
            <a:r>
              <a:rPr lang="zh-CN" altLang="en-US" sz="2222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则：</a:t>
            </a:r>
            <a:r>
              <a:rPr lang="en-US" altLang="zh-CN" sz="2222" dirty="0">
                <a:latin typeface="微软雅黑" panose="020B0503020204020204" pitchFamily="34" charset="-122"/>
                <a:ea typeface="微软雅黑" panose="020B0503020204020204" pitchFamily="34" charset="-122"/>
              </a:rPr>
              <a:t>n=255</a:t>
            </a:r>
          </a:p>
          <a:p>
            <a:pPr marL="0" indent="0">
              <a:buNone/>
              <a:defRPr/>
            </a:pPr>
            <a:r>
              <a:rPr lang="zh-CN" altLang="en-US" sz="2222" dirty="0">
                <a:solidFill>
                  <a:schemeClr val="tx1"/>
                </a:solidFill>
              </a:rPr>
              <a:t> 若</a:t>
            </a:r>
            <a:r>
              <a:rPr lang="en-US" altLang="zh-CN" sz="2222" dirty="0">
                <a:solidFill>
                  <a:schemeClr val="tx1"/>
                </a:solidFill>
              </a:rPr>
              <a:t>B+</a:t>
            </a:r>
            <a:r>
              <a:rPr lang="zh-CN" altLang="en-US" sz="2222" dirty="0">
                <a:solidFill>
                  <a:schemeClr val="tx1"/>
                </a:solidFill>
              </a:rPr>
              <a:t>树为三层，则数据文件的记录数最多为：</a:t>
            </a:r>
            <a:endParaRPr lang="en-US" altLang="zh-CN" sz="2222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altLang="zh-CN" sz="2222" dirty="0">
                <a:solidFill>
                  <a:schemeClr val="tx1"/>
                </a:solidFill>
              </a:rPr>
              <a:t>      255</a:t>
            </a:r>
            <a:r>
              <a:rPr lang="en-US" altLang="zh-CN" sz="2222" baseline="30000" dirty="0">
                <a:solidFill>
                  <a:schemeClr val="tx1"/>
                </a:solidFill>
              </a:rPr>
              <a:t>3</a:t>
            </a:r>
            <a:r>
              <a:rPr lang="en-US" altLang="zh-CN" sz="2222" dirty="0">
                <a:solidFill>
                  <a:schemeClr val="tx1"/>
                </a:solidFill>
              </a:rPr>
              <a:t>=16581375   </a:t>
            </a:r>
            <a:r>
              <a:rPr lang="zh-CN" altLang="en-US" sz="2222" dirty="0">
                <a:solidFill>
                  <a:schemeClr val="tx1"/>
                </a:solidFill>
              </a:rPr>
              <a:t>（约为</a:t>
            </a:r>
            <a:r>
              <a:rPr lang="en-US" altLang="zh-CN" sz="2222" dirty="0">
                <a:solidFill>
                  <a:schemeClr val="tx1"/>
                </a:solidFill>
              </a:rPr>
              <a:t>1</a:t>
            </a:r>
            <a:r>
              <a:rPr lang="zh-CN" altLang="en-US" sz="2222" dirty="0">
                <a:solidFill>
                  <a:schemeClr val="tx1"/>
                </a:solidFill>
              </a:rPr>
              <a:t>千</a:t>
            </a:r>
            <a:r>
              <a:rPr lang="en-US" altLang="zh-CN" sz="2222" dirty="0">
                <a:solidFill>
                  <a:schemeClr val="tx1"/>
                </a:solidFill>
              </a:rPr>
              <a:t>7</a:t>
            </a:r>
            <a:r>
              <a:rPr lang="zh-CN" altLang="en-US" sz="2222" dirty="0">
                <a:solidFill>
                  <a:schemeClr val="tx1"/>
                </a:solidFill>
              </a:rPr>
              <a:t>百万行）</a:t>
            </a:r>
            <a:endParaRPr lang="en-US" altLang="zh-CN" sz="2222" dirty="0">
              <a:solidFill>
                <a:schemeClr val="tx1"/>
              </a:solidFill>
            </a:endParaRPr>
          </a:p>
        </p:txBody>
      </p:sp>
      <p:sp>
        <p:nvSpPr>
          <p:cNvPr id="43011" name="标题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/>
              <a:t>B+</a:t>
            </a:r>
            <a:r>
              <a:t>树层数</a:t>
            </a:r>
          </a:p>
        </p:txBody>
      </p:sp>
    </p:spTree>
    <p:extLst>
      <p:ext uri="{BB962C8B-B14F-4D97-AF65-F5344CB8AC3E}">
        <p14:creationId xmlns:p14="http://schemas.microsoft.com/office/powerpoint/2010/main" val="575783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t>索引文件段结构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4954E0-85DA-4CBA-8CDE-2A90BCB95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169" y="645932"/>
            <a:ext cx="7399661" cy="5006774"/>
          </a:xfrm>
          <a:prstGeom prst="rect">
            <a:avLst/>
          </a:prstGeom>
        </p:spPr>
      </p:pic>
    </p:spTree>
  </p:cSld>
  <p:clrMapOvr>
    <a:masterClrMapping/>
  </p:clrMapOvr>
  <p:transition advTm="109595"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/>
              <a:t>B+</a:t>
            </a:r>
            <a:r>
              <a:t>树结构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7A2795-1F34-46F9-AFF6-287646F86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36" y="1057300"/>
            <a:ext cx="8647706" cy="3960440"/>
          </a:xfrm>
          <a:prstGeom prst="rect">
            <a:avLst/>
          </a:prstGeom>
        </p:spPr>
      </p:pic>
    </p:spTree>
  </p:cSld>
  <p:clrMapOvr>
    <a:masterClrMapping/>
  </p:clrMapOvr>
  <p:transition advTm="109595"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3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rPr dirty="0"/>
              <a:t>索引的概念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31785" y="641301"/>
            <a:ext cx="8812711" cy="2784737"/>
          </a:xfrm>
          <a:prstGeom prst="rect">
            <a:avLst/>
          </a:prstGeom>
          <a:noFill/>
        </p:spPr>
        <p:txBody>
          <a:bodyPr wrap="square" lIns="79248" tIns="39624" rIns="79248" bIns="39624">
            <a:spAutoFit/>
          </a:bodyPr>
          <a:lstStyle>
            <a:defPPr>
              <a:defRPr lang="zh-CN"/>
            </a:defPPr>
            <a:lvl1pPr algn="l" defTabSz="713232" eaLnBrk="0" hangingPunct="0">
              <a:lnSpc>
                <a:spcPct val="150000"/>
              </a:lnSpc>
              <a:spcBef>
                <a:spcPct val="0"/>
              </a:spcBef>
              <a:buClr>
                <a:srgbClr val="1AE2E2"/>
              </a:buClr>
              <a:defRPr kumimoji="1" sz="16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317497" indent="-317497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索引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：为了加速对表中数据行的检索而创建的一种分散的存储结构。 </a:t>
            </a:r>
            <a:endParaRPr lang="en-US" altLang="zh-CN" sz="2400" b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17497" indent="-317497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索引是针对表而建立的，它是由数据页面以外的</a:t>
            </a:r>
            <a:r>
              <a:rPr lang="zh-CN" altLang="en-US" sz="2400" b="0" dirty="0">
                <a:solidFill>
                  <a:srgbClr val="FF0000"/>
                </a:solidFill>
              </a:rPr>
              <a:t>索引页面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组成的，每个索引页面中的行都会含有</a:t>
            </a:r>
            <a:r>
              <a:rPr lang="zh-CN" altLang="en-US" sz="2400" b="0" dirty="0">
                <a:solidFill>
                  <a:srgbClr val="FF0000"/>
                </a:solidFill>
              </a:rPr>
              <a:t>逻辑指针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，以便加速检索物理数据。</a:t>
            </a:r>
            <a:endParaRPr lang="en-US" altLang="zh-CN" sz="2400" b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080250" y="4476751"/>
            <a:ext cx="1199444" cy="342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 sz="3556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AA8D923-F094-4048-9999-6A667CA08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952" y="3320839"/>
            <a:ext cx="4488569" cy="2270957"/>
          </a:xfrm>
          <a:prstGeom prst="rect">
            <a:avLst/>
          </a:prstGeom>
        </p:spPr>
      </p:pic>
    </p:spTree>
  </p:cSld>
  <p:clrMapOvr>
    <a:masterClrMapping/>
  </p:clrMapOvr>
  <p:transition advTm="109595">
    <p:rand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/>
              <a:t>B+</a:t>
            </a:r>
            <a:r>
              <a:t>树详细页结构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63320E4-9814-49BB-9518-CEF9B7897003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60" y="913284"/>
            <a:ext cx="8331856" cy="4392488"/>
          </a:xfrm>
          <a:prstGeom prst="rect">
            <a:avLst/>
          </a:prstGeom>
        </p:spPr>
      </p:pic>
    </p:spTree>
  </p:cSld>
  <p:clrMapOvr>
    <a:masterClrMapping/>
  </p:clrMapOvr>
  <p:transition advTm="109595"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976" y="3547480"/>
            <a:ext cx="5152319" cy="2109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64" y="985292"/>
            <a:ext cx="4125736" cy="2696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sp>
        <p:nvSpPr>
          <p:cNvPr id="34820" name="标题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B+</a:t>
            </a:r>
            <a:r>
              <a:rPr dirty="0"/>
              <a:t>树</a:t>
            </a:r>
            <a:r>
              <a:rPr lang="zh-CN" altLang="en-US" dirty="0"/>
              <a:t>索引头及记录格式</a:t>
            </a:r>
            <a:endParaRPr dirty="0"/>
          </a:p>
        </p:txBody>
      </p:sp>
    </p:spTree>
  </p:cSld>
  <p:clrMapOvr>
    <a:masterClrMapping/>
  </p:clrMapOvr>
  <p:transition advTm="109595"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43"/>
          <p:cNvSpPr>
            <a:spLocks noChangeArrowheads="1"/>
          </p:cNvSpPr>
          <p:nvPr/>
        </p:nvSpPr>
        <p:spPr bwMode="auto">
          <a:xfrm>
            <a:off x="4415015" y="857251"/>
            <a:ext cx="1211791" cy="532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667">
                <a:latin typeface="Times New Roman" panose="02020603050405020304" pitchFamily="18" charset="0"/>
              </a:rPr>
              <a:t>Root</a:t>
            </a:r>
          </a:p>
          <a:p>
            <a:pPr eaLnBrk="1" hangingPunct="1"/>
            <a:endParaRPr lang="zh-CN" altLang="en-US" sz="2667">
              <a:latin typeface="Times New Roman" panose="02020603050405020304" pitchFamily="18" charset="0"/>
            </a:endParaRPr>
          </a:p>
        </p:txBody>
      </p:sp>
      <p:sp>
        <p:nvSpPr>
          <p:cNvPr id="37891" name="Rectangle 45"/>
          <p:cNvSpPr>
            <a:spLocks noChangeArrowheads="1"/>
          </p:cNvSpPr>
          <p:nvPr/>
        </p:nvSpPr>
        <p:spPr bwMode="auto">
          <a:xfrm rot="16200000">
            <a:off x="4725235" y="986238"/>
            <a:ext cx="664987" cy="14724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</a:p>
        </p:txBody>
      </p:sp>
      <p:sp>
        <p:nvSpPr>
          <p:cNvPr id="37892" name="Rectangle 46"/>
          <p:cNvSpPr>
            <a:spLocks noChangeArrowheads="1"/>
          </p:cNvSpPr>
          <p:nvPr/>
        </p:nvSpPr>
        <p:spPr bwMode="auto">
          <a:xfrm rot="16200000">
            <a:off x="7184097" y="1817030"/>
            <a:ext cx="672041" cy="1472400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120</a:t>
            </a:r>
          </a:p>
          <a:p>
            <a:pPr algn="ctr" eaLnBrk="1" hangingPunct="1"/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150</a:t>
            </a:r>
          </a:p>
          <a:p>
            <a:pPr algn="ctr" eaLnBrk="1" hangingPunct="1"/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180</a:t>
            </a:r>
          </a:p>
        </p:txBody>
      </p:sp>
      <p:sp>
        <p:nvSpPr>
          <p:cNvPr id="37893" name="Rectangle 47"/>
          <p:cNvSpPr>
            <a:spLocks noChangeArrowheads="1"/>
          </p:cNvSpPr>
          <p:nvPr/>
        </p:nvSpPr>
        <p:spPr bwMode="auto">
          <a:xfrm rot="16200000">
            <a:off x="2428877" y="1766499"/>
            <a:ext cx="682624" cy="1472847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</a:p>
        </p:txBody>
      </p:sp>
      <p:sp>
        <p:nvSpPr>
          <p:cNvPr id="44038" name="Line 48"/>
          <p:cNvSpPr>
            <a:spLocks noChangeShapeType="1"/>
          </p:cNvSpPr>
          <p:nvPr/>
        </p:nvSpPr>
        <p:spPr bwMode="auto">
          <a:xfrm flipH="1">
            <a:off x="2961570" y="1802695"/>
            <a:ext cx="1531056" cy="34184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4039" name="Line 49"/>
          <p:cNvSpPr>
            <a:spLocks noChangeShapeType="1"/>
          </p:cNvSpPr>
          <p:nvPr/>
        </p:nvSpPr>
        <p:spPr bwMode="auto">
          <a:xfrm>
            <a:off x="5429250" y="1802695"/>
            <a:ext cx="1890889" cy="41451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37896" name="Rectangle 50"/>
          <p:cNvSpPr>
            <a:spLocks noChangeArrowheads="1"/>
          </p:cNvSpPr>
          <p:nvPr/>
        </p:nvSpPr>
        <p:spPr bwMode="auto">
          <a:xfrm rot="16200000">
            <a:off x="781209" y="3040487"/>
            <a:ext cx="648000" cy="133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  <a:p>
            <a:pPr algn="ctr" eaLnBrk="1" hangingPunct="1"/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</a:p>
          <a:p>
            <a:pPr algn="ctr" eaLnBrk="1" hangingPunct="1"/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</a:p>
        </p:txBody>
      </p:sp>
      <p:sp>
        <p:nvSpPr>
          <p:cNvPr id="37897" name="Rectangle 51"/>
          <p:cNvSpPr>
            <a:spLocks noChangeArrowheads="1"/>
          </p:cNvSpPr>
          <p:nvPr/>
        </p:nvSpPr>
        <p:spPr bwMode="auto">
          <a:xfrm rot="16200000">
            <a:off x="2310370" y="3040487"/>
            <a:ext cx="648000" cy="133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</a:p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35</a:t>
            </a:r>
          </a:p>
        </p:txBody>
      </p:sp>
      <p:sp>
        <p:nvSpPr>
          <p:cNvPr id="37898" name="Rectangle 52"/>
          <p:cNvSpPr>
            <a:spLocks noChangeArrowheads="1"/>
          </p:cNvSpPr>
          <p:nvPr/>
        </p:nvSpPr>
        <p:spPr bwMode="auto">
          <a:xfrm rot="16200000">
            <a:off x="3852493" y="3040488"/>
            <a:ext cx="648000" cy="133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</a:p>
          <a:p>
            <a:pPr algn="ctr" eaLnBrk="1" hangingPunct="1"/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101</a:t>
            </a:r>
          </a:p>
          <a:p>
            <a:pPr algn="ctr" eaLnBrk="1" hangingPunct="1"/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110</a:t>
            </a:r>
          </a:p>
        </p:txBody>
      </p:sp>
      <p:sp>
        <p:nvSpPr>
          <p:cNvPr id="37899" name="Rectangle 53"/>
          <p:cNvSpPr>
            <a:spLocks noChangeArrowheads="1"/>
          </p:cNvSpPr>
          <p:nvPr/>
        </p:nvSpPr>
        <p:spPr bwMode="auto">
          <a:xfrm rot="16200000">
            <a:off x="5388135" y="3040488"/>
            <a:ext cx="648000" cy="133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120</a:t>
            </a:r>
          </a:p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130</a:t>
            </a:r>
          </a:p>
        </p:txBody>
      </p:sp>
      <p:sp>
        <p:nvSpPr>
          <p:cNvPr id="37900" name="Rectangle 54"/>
          <p:cNvSpPr>
            <a:spLocks noChangeArrowheads="1"/>
          </p:cNvSpPr>
          <p:nvPr/>
        </p:nvSpPr>
        <p:spPr bwMode="auto">
          <a:xfrm rot="16200000">
            <a:off x="6923777" y="3040488"/>
            <a:ext cx="648000" cy="133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150</a:t>
            </a:r>
          </a:p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156</a:t>
            </a:r>
          </a:p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179</a:t>
            </a:r>
          </a:p>
        </p:txBody>
      </p:sp>
      <p:sp>
        <p:nvSpPr>
          <p:cNvPr id="37901" name="Rectangle 55"/>
          <p:cNvSpPr>
            <a:spLocks noChangeArrowheads="1"/>
          </p:cNvSpPr>
          <p:nvPr/>
        </p:nvSpPr>
        <p:spPr bwMode="auto">
          <a:xfrm rot="16200000">
            <a:off x="8459417" y="3040487"/>
            <a:ext cx="648000" cy="133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180</a:t>
            </a:r>
          </a:p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</a:p>
        </p:txBody>
      </p:sp>
      <p:sp>
        <p:nvSpPr>
          <p:cNvPr id="44046" name="Line 56"/>
          <p:cNvSpPr>
            <a:spLocks noChangeShapeType="1"/>
          </p:cNvSpPr>
          <p:nvPr/>
        </p:nvSpPr>
        <p:spPr bwMode="auto">
          <a:xfrm flipH="1">
            <a:off x="1125358" y="2718154"/>
            <a:ext cx="1469465" cy="64800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4047" name="Line 57"/>
          <p:cNvSpPr>
            <a:spLocks noChangeShapeType="1"/>
          </p:cNvSpPr>
          <p:nvPr/>
        </p:nvSpPr>
        <p:spPr bwMode="auto">
          <a:xfrm>
            <a:off x="2984642" y="2717415"/>
            <a:ext cx="15" cy="64800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4048" name="Line 58"/>
          <p:cNvSpPr>
            <a:spLocks noChangeShapeType="1"/>
          </p:cNvSpPr>
          <p:nvPr/>
        </p:nvSpPr>
        <p:spPr bwMode="auto">
          <a:xfrm flipH="1">
            <a:off x="4492625" y="2844235"/>
            <a:ext cx="2544505" cy="5106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4049" name="Line 59"/>
          <p:cNvSpPr>
            <a:spLocks noChangeShapeType="1"/>
          </p:cNvSpPr>
          <p:nvPr/>
        </p:nvSpPr>
        <p:spPr bwMode="auto">
          <a:xfrm flipH="1">
            <a:off x="6125820" y="2844235"/>
            <a:ext cx="1332001" cy="51839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4050" name="Line 60"/>
          <p:cNvSpPr>
            <a:spLocks noChangeShapeType="1"/>
          </p:cNvSpPr>
          <p:nvPr/>
        </p:nvSpPr>
        <p:spPr bwMode="auto">
          <a:xfrm flipH="1">
            <a:off x="7349239" y="2844235"/>
            <a:ext cx="387177" cy="51839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4051" name="Line 61"/>
          <p:cNvSpPr>
            <a:spLocks noChangeShapeType="1"/>
          </p:cNvSpPr>
          <p:nvPr/>
        </p:nvSpPr>
        <p:spPr bwMode="auto">
          <a:xfrm>
            <a:off x="8126235" y="2844235"/>
            <a:ext cx="447059" cy="5382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4052" name="Line 62"/>
          <p:cNvSpPr>
            <a:spLocks noChangeShapeType="1"/>
          </p:cNvSpPr>
          <p:nvPr/>
        </p:nvSpPr>
        <p:spPr bwMode="auto">
          <a:xfrm>
            <a:off x="666750" y="4071056"/>
            <a:ext cx="0" cy="45508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4053" name="Line 63"/>
          <p:cNvSpPr>
            <a:spLocks noChangeShapeType="1"/>
          </p:cNvSpPr>
          <p:nvPr/>
        </p:nvSpPr>
        <p:spPr bwMode="auto">
          <a:xfrm>
            <a:off x="1125361" y="4071056"/>
            <a:ext cx="0" cy="45508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4054" name="Line 64"/>
          <p:cNvSpPr>
            <a:spLocks noChangeShapeType="1"/>
          </p:cNvSpPr>
          <p:nvPr/>
        </p:nvSpPr>
        <p:spPr bwMode="auto">
          <a:xfrm>
            <a:off x="1525764" y="4071056"/>
            <a:ext cx="0" cy="45508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4055" name="Line 65"/>
          <p:cNvSpPr>
            <a:spLocks noChangeShapeType="1"/>
          </p:cNvSpPr>
          <p:nvPr/>
        </p:nvSpPr>
        <p:spPr bwMode="auto">
          <a:xfrm>
            <a:off x="2487083" y="4071056"/>
            <a:ext cx="0" cy="45508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4056" name="Line 66"/>
          <p:cNvSpPr>
            <a:spLocks noChangeShapeType="1"/>
          </p:cNvSpPr>
          <p:nvPr/>
        </p:nvSpPr>
        <p:spPr bwMode="auto">
          <a:xfrm>
            <a:off x="3737681" y="4071056"/>
            <a:ext cx="0" cy="45508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4057" name="Line 67"/>
          <p:cNvSpPr>
            <a:spLocks noChangeShapeType="1"/>
          </p:cNvSpPr>
          <p:nvPr/>
        </p:nvSpPr>
        <p:spPr bwMode="auto">
          <a:xfrm>
            <a:off x="2961570" y="4072821"/>
            <a:ext cx="0" cy="45331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4058" name="Line 68"/>
          <p:cNvSpPr>
            <a:spLocks noChangeShapeType="1"/>
          </p:cNvSpPr>
          <p:nvPr/>
        </p:nvSpPr>
        <p:spPr bwMode="auto">
          <a:xfrm>
            <a:off x="4131028" y="4071056"/>
            <a:ext cx="0" cy="45508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4059" name="Line 69"/>
          <p:cNvSpPr>
            <a:spLocks noChangeShapeType="1"/>
          </p:cNvSpPr>
          <p:nvPr/>
        </p:nvSpPr>
        <p:spPr bwMode="auto">
          <a:xfrm>
            <a:off x="4492626" y="4072821"/>
            <a:ext cx="0" cy="45331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4060" name="Line 70"/>
          <p:cNvSpPr>
            <a:spLocks noChangeShapeType="1"/>
          </p:cNvSpPr>
          <p:nvPr/>
        </p:nvSpPr>
        <p:spPr bwMode="auto">
          <a:xfrm>
            <a:off x="5535083" y="4072821"/>
            <a:ext cx="0" cy="45331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4061" name="Line 71"/>
          <p:cNvSpPr>
            <a:spLocks noChangeShapeType="1"/>
          </p:cNvSpPr>
          <p:nvPr/>
        </p:nvSpPr>
        <p:spPr bwMode="auto">
          <a:xfrm>
            <a:off x="5961944" y="4071056"/>
            <a:ext cx="0" cy="45508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4062" name="Line 72"/>
          <p:cNvSpPr>
            <a:spLocks noChangeShapeType="1"/>
          </p:cNvSpPr>
          <p:nvPr/>
        </p:nvSpPr>
        <p:spPr bwMode="auto">
          <a:xfrm>
            <a:off x="6900333" y="4071056"/>
            <a:ext cx="0" cy="45508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4063" name="Line 73"/>
          <p:cNvSpPr>
            <a:spLocks noChangeShapeType="1"/>
          </p:cNvSpPr>
          <p:nvPr/>
        </p:nvSpPr>
        <p:spPr bwMode="auto">
          <a:xfrm>
            <a:off x="7325431" y="4071056"/>
            <a:ext cx="0" cy="45508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4064" name="Line 74"/>
          <p:cNvSpPr>
            <a:spLocks noChangeShapeType="1"/>
          </p:cNvSpPr>
          <p:nvPr/>
        </p:nvSpPr>
        <p:spPr bwMode="auto">
          <a:xfrm>
            <a:off x="7736417" y="4071056"/>
            <a:ext cx="0" cy="45508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4065" name="Line 75"/>
          <p:cNvSpPr>
            <a:spLocks noChangeShapeType="1"/>
          </p:cNvSpPr>
          <p:nvPr/>
        </p:nvSpPr>
        <p:spPr bwMode="auto">
          <a:xfrm>
            <a:off x="8563681" y="4072821"/>
            <a:ext cx="0" cy="45331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4066" name="Line 76"/>
          <p:cNvSpPr>
            <a:spLocks noChangeShapeType="1"/>
          </p:cNvSpPr>
          <p:nvPr/>
        </p:nvSpPr>
        <p:spPr bwMode="auto">
          <a:xfrm>
            <a:off x="8941153" y="4071056"/>
            <a:ext cx="0" cy="45508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4067" name="标题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B+</a:t>
            </a:r>
            <a:r>
              <a:rPr dirty="0"/>
              <a:t>树</a:t>
            </a:r>
            <a:r>
              <a:rPr lang="zh-CN" altLang="en-US" dirty="0"/>
              <a:t>执行各类操作</a:t>
            </a:r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520"/>
          <p:cNvSpPr>
            <a:spLocks noChangeArrowheads="1"/>
          </p:cNvSpPr>
          <p:nvPr/>
        </p:nvSpPr>
        <p:spPr bwMode="auto">
          <a:xfrm>
            <a:off x="719766" y="841276"/>
            <a:ext cx="8401403" cy="192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eaLnBrk="0" hangingPunct="0">
              <a:lnSpc>
                <a:spcPct val="120000"/>
              </a:lnSpc>
              <a:buSzPct val="6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 algn="l" eaLnBrk="0" hangingPunct="0">
              <a:lnSpc>
                <a:spcPct val="120000"/>
              </a:lnSpc>
              <a:buSzPct val="80000"/>
              <a:buBlip>
                <a:blip r:embed="rId2"/>
              </a:buBlip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lnSpc>
                <a:spcPct val="120000"/>
              </a:lnSpc>
              <a:buChar char="•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500939" indent="-500939" eaLnBrk="1" hangingPunct="1">
              <a:lnSpc>
                <a:spcPct val="150000"/>
              </a:lnSpc>
              <a:buSzTx/>
              <a:defRPr/>
            </a:pPr>
            <a:r>
              <a:rPr lang="zh-CN" altLang="en-US" sz="2222" dirty="0"/>
              <a:t>在叶子上有可用的空间 </a:t>
            </a:r>
            <a:endParaRPr lang="en-US" altLang="zh-CN" sz="2222" dirty="0"/>
          </a:p>
          <a:p>
            <a:pPr marL="500939" indent="-500939" eaLnBrk="1" hangingPunct="1">
              <a:lnSpc>
                <a:spcPct val="150000"/>
              </a:lnSpc>
              <a:buSzTx/>
              <a:defRPr/>
            </a:pPr>
            <a:r>
              <a:rPr lang="zh-CN" altLang="en-US" sz="2222" dirty="0"/>
              <a:t>叶子结点溢出 </a:t>
            </a:r>
            <a:endParaRPr lang="en-US" altLang="zh-CN" sz="2222" dirty="0"/>
          </a:p>
          <a:p>
            <a:pPr marL="500939" indent="-500939" eaLnBrk="1" hangingPunct="1">
              <a:lnSpc>
                <a:spcPct val="150000"/>
              </a:lnSpc>
              <a:buSzTx/>
              <a:defRPr/>
            </a:pPr>
            <a:r>
              <a:rPr lang="zh-CN" altLang="en-US" sz="2222" dirty="0"/>
              <a:t>非叶子结点溢出</a:t>
            </a:r>
            <a:endParaRPr lang="en-US" altLang="zh-CN" sz="2222" dirty="0"/>
          </a:p>
          <a:p>
            <a:pPr marL="500939" indent="-500939" eaLnBrk="1" hangingPunct="1">
              <a:lnSpc>
                <a:spcPct val="150000"/>
              </a:lnSpc>
              <a:buSzTx/>
              <a:defRPr/>
            </a:pPr>
            <a:r>
              <a:rPr lang="zh-CN" altLang="en-US" sz="2222" dirty="0"/>
              <a:t>新的根</a:t>
            </a:r>
            <a:endParaRPr lang="en-US" altLang="zh-CN" sz="2222" dirty="0"/>
          </a:p>
        </p:txBody>
      </p:sp>
      <p:sp>
        <p:nvSpPr>
          <p:cNvPr id="45059" name="标题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rPr dirty="0"/>
              <a:t>插入</a:t>
            </a:r>
            <a:r>
              <a:rPr lang="en-US" altLang="zh-CN" dirty="0"/>
              <a:t>B+</a:t>
            </a:r>
            <a:r>
              <a:rPr dirty="0"/>
              <a:t>树的几种情况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260"/>
          <p:cNvSpPr txBox="1">
            <a:spLocks noChangeArrowheads="1"/>
          </p:cNvSpPr>
          <p:nvPr/>
        </p:nvSpPr>
        <p:spPr bwMode="auto">
          <a:xfrm>
            <a:off x="7024216" y="1977398"/>
            <a:ext cx="990976" cy="57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3111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n=3</a:t>
            </a:r>
            <a:endParaRPr lang="en-US" altLang="zh-CN" sz="2667" b="1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963" name="Rectangle 261"/>
          <p:cNvSpPr>
            <a:spLocks noChangeArrowheads="1"/>
          </p:cNvSpPr>
          <p:nvPr/>
        </p:nvSpPr>
        <p:spPr bwMode="auto">
          <a:xfrm rot="-5400000">
            <a:off x="1922568" y="3569617"/>
            <a:ext cx="666000" cy="147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  <a:p>
            <a:pPr algn="ctr" eaLnBrk="1" hangingPunct="1"/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</a:p>
          <a:p>
            <a:pPr algn="ctr" eaLnBrk="1" hangingPunct="1"/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</a:p>
        </p:txBody>
      </p:sp>
      <p:sp>
        <p:nvSpPr>
          <p:cNvPr id="40964" name="Rectangle 262"/>
          <p:cNvSpPr>
            <a:spLocks noChangeArrowheads="1"/>
          </p:cNvSpPr>
          <p:nvPr/>
        </p:nvSpPr>
        <p:spPr bwMode="auto">
          <a:xfrm rot="-5400000">
            <a:off x="4154816" y="3580433"/>
            <a:ext cx="666000" cy="147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</a:p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31</a:t>
            </a:r>
          </a:p>
          <a:p>
            <a:pPr algn="ctr" eaLnBrk="1" hangingPunct="1"/>
            <a:endParaRPr lang="zh-CN" altLang="en-US" sz="1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085" name="Line 263"/>
          <p:cNvSpPr>
            <a:spLocks noChangeShapeType="1"/>
          </p:cNvSpPr>
          <p:nvPr/>
        </p:nvSpPr>
        <p:spPr bwMode="auto">
          <a:xfrm>
            <a:off x="2991768" y="4305817"/>
            <a:ext cx="759848" cy="1081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6086" name="Line 264"/>
          <p:cNvSpPr>
            <a:spLocks noChangeShapeType="1"/>
          </p:cNvSpPr>
          <p:nvPr/>
        </p:nvSpPr>
        <p:spPr bwMode="auto">
          <a:xfrm>
            <a:off x="1983656" y="4497706"/>
            <a:ext cx="0" cy="4233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6087" name="Line 265"/>
          <p:cNvSpPr>
            <a:spLocks noChangeShapeType="1"/>
          </p:cNvSpPr>
          <p:nvPr/>
        </p:nvSpPr>
        <p:spPr bwMode="auto">
          <a:xfrm>
            <a:off x="2285174" y="4497706"/>
            <a:ext cx="0" cy="4233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6088" name="Line 266"/>
          <p:cNvSpPr>
            <a:spLocks noChangeShapeType="1"/>
          </p:cNvSpPr>
          <p:nvPr/>
        </p:nvSpPr>
        <p:spPr bwMode="auto">
          <a:xfrm>
            <a:off x="2559720" y="4497706"/>
            <a:ext cx="0" cy="4233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6089" name="Line 267"/>
          <p:cNvSpPr>
            <a:spLocks noChangeShapeType="1"/>
          </p:cNvSpPr>
          <p:nvPr/>
        </p:nvSpPr>
        <p:spPr bwMode="auto">
          <a:xfrm>
            <a:off x="4472396" y="4497706"/>
            <a:ext cx="0" cy="4233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6090" name="Line 268"/>
          <p:cNvSpPr>
            <a:spLocks noChangeShapeType="1"/>
          </p:cNvSpPr>
          <p:nvPr/>
        </p:nvSpPr>
        <p:spPr bwMode="auto">
          <a:xfrm>
            <a:off x="4143896" y="4497706"/>
            <a:ext cx="0" cy="4233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6091" name="Line 269"/>
          <p:cNvSpPr>
            <a:spLocks noChangeShapeType="1"/>
          </p:cNvSpPr>
          <p:nvPr/>
        </p:nvSpPr>
        <p:spPr bwMode="auto">
          <a:xfrm>
            <a:off x="5243215" y="4316633"/>
            <a:ext cx="87136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0972" name="Rectangle 270"/>
          <p:cNvSpPr>
            <a:spLocks noChangeArrowheads="1"/>
          </p:cNvSpPr>
          <p:nvPr/>
        </p:nvSpPr>
        <p:spPr bwMode="auto">
          <a:xfrm rot="16200000">
            <a:off x="2914152" y="2253925"/>
            <a:ext cx="666000" cy="1472400"/>
          </a:xfrm>
          <a:prstGeom prst="rect">
            <a:avLst/>
          </a:prstGeom>
          <a:solidFill>
            <a:srgbClr val="92D050"/>
          </a:solidFill>
          <a:ln>
            <a:noFill/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2400">
                <a:latin typeface="Tahoma" pitchFamily="34" charset="0"/>
              </a:rPr>
              <a:t>30</a:t>
            </a:r>
          </a:p>
        </p:txBody>
      </p:sp>
      <p:sp>
        <p:nvSpPr>
          <p:cNvPr id="40973" name="Rectangle 271"/>
          <p:cNvSpPr>
            <a:spLocks noChangeArrowheads="1"/>
          </p:cNvSpPr>
          <p:nvPr/>
        </p:nvSpPr>
        <p:spPr bwMode="auto">
          <a:xfrm rot="16200000">
            <a:off x="4514856" y="1064894"/>
            <a:ext cx="666000" cy="14724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</a:p>
        </p:txBody>
      </p:sp>
      <p:sp>
        <p:nvSpPr>
          <p:cNvPr id="46094" name="Line 272"/>
          <p:cNvSpPr>
            <a:spLocks noChangeShapeType="1"/>
          </p:cNvSpPr>
          <p:nvPr/>
        </p:nvSpPr>
        <p:spPr bwMode="auto">
          <a:xfrm flipH="1">
            <a:off x="3279800" y="1816595"/>
            <a:ext cx="1122040" cy="84052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6095" name="Line 273"/>
          <p:cNvSpPr>
            <a:spLocks noChangeShapeType="1"/>
          </p:cNvSpPr>
          <p:nvPr/>
        </p:nvSpPr>
        <p:spPr bwMode="auto">
          <a:xfrm>
            <a:off x="5224016" y="1816593"/>
            <a:ext cx="871360" cy="73184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6096" name="Line 274"/>
          <p:cNvSpPr>
            <a:spLocks noChangeShapeType="1"/>
          </p:cNvSpPr>
          <p:nvPr/>
        </p:nvSpPr>
        <p:spPr bwMode="auto">
          <a:xfrm flipH="1">
            <a:off x="2285174" y="3073524"/>
            <a:ext cx="634585" cy="89929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6097" name="Line 275"/>
          <p:cNvSpPr>
            <a:spLocks noChangeShapeType="1"/>
          </p:cNvSpPr>
          <p:nvPr/>
        </p:nvSpPr>
        <p:spPr bwMode="auto">
          <a:xfrm>
            <a:off x="3649624" y="3094446"/>
            <a:ext cx="822771" cy="87837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grpSp>
        <p:nvGrpSpPr>
          <p:cNvPr id="13588" name="Group 276"/>
          <p:cNvGrpSpPr>
            <a:grpSpLocks/>
          </p:cNvGrpSpPr>
          <p:nvPr/>
        </p:nvGrpSpPr>
        <p:grpSpPr bwMode="auto">
          <a:xfrm>
            <a:off x="4587706" y="3999198"/>
            <a:ext cx="462140" cy="915074"/>
            <a:chOff x="2443" y="2875"/>
            <a:chExt cx="262" cy="622"/>
          </a:xfrm>
        </p:grpSpPr>
        <p:sp>
          <p:nvSpPr>
            <p:cNvPr id="46100" name="Text Box 277"/>
            <p:cNvSpPr txBox="1">
              <a:spLocks noChangeArrowheads="1"/>
            </p:cNvSpPr>
            <p:nvPr/>
          </p:nvSpPr>
          <p:spPr bwMode="auto">
            <a:xfrm rot="16200000">
              <a:off x="2382" y="2936"/>
              <a:ext cx="383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</a:t>
              </a:r>
              <a:endPara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101" name="Line 278"/>
            <p:cNvSpPr>
              <a:spLocks noChangeShapeType="1"/>
            </p:cNvSpPr>
            <p:nvPr/>
          </p:nvSpPr>
          <p:spPr bwMode="auto">
            <a:xfrm>
              <a:off x="2592" y="3217"/>
              <a:ext cx="0" cy="28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556"/>
            </a:p>
          </p:txBody>
        </p:sp>
      </p:grpSp>
      <p:sp>
        <p:nvSpPr>
          <p:cNvPr id="46099" name="标题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插入</a:t>
            </a:r>
            <a:r>
              <a:rPr lang="en-US" altLang="zh-CN" dirty="0"/>
              <a:t>key = 32</a:t>
            </a:r>
            <a:r>
              <a:rPr lang="zh-CN" altLang="en-US" dirty="0"/>
              <a:t>的记录</a:t>
            </a:r>
            <a:endParaRPr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6976039-8806-40E0-BAD7-0CB99FB2B2B8}"/>
              </a:ext>
            </a:extLst>
          </p:cNvPr>
          <p:cNvSpPr/>
          <p:nvPr/>
        </p:nvSpPr>
        <p:spPr>
          <a:xfrm>
            <a:off x="4586824" y="3278764"/>
            <a:ext cx="3353803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00939" indent="-500939" eaLnBrk="1" hangingPunct="1">
              <a:lnSpc>
                <a:spcPct val="150000"/>
              </a:lnSpc>
              <a:buSzTx/>
              <a:defRPr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在叶子上有可用的空间 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标题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插入</a:t>
            </a:r>
            <a:r>
              <a:rPr lang="en-US" altLang="zh-CN" dirty="0"/>
              <a:t>key = 7</a:t>
            </a:r>
            <a:r>
              <a:rPr lang="zh-CN" altLang="en-US" dirty="0"/>
              <a:t>的记录</a:t>
            </a:r>
            <a:endParaRPr dirty="0"/>
          </a:p>
        </p:txBody>
      </p:sp>
      <p:sp>
        <p:nvSpPr>
          <p:cNvPr id="47107" name="Text Box 10"/>
          <p:cNvSpPr txBox="1">
            <a:spLocks noChangeArrowheads="1"/>
          </p:cNvSpPr>
          <p:nvPr/>
        </p:nvSpPr>
        <p:spPr bwMode="auto">
          <a:xfrm>
            <a:off x="2487646" y="1313993"/>
            <a:ext cx="915635" cy="57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3111" dirty="0">
                <a:latin typeface="Tahoma" panose="020B0604030504040204" pitchFamily="34" charset="0"/>
              </a:rPr>
              <a:t>n=3</a:t>
            </a:r>
            <a:endParaRPr lang="en-US" altLang="zh-CN" sz="2667" dirty="0">
              <a:latin typeface="Tahoma" panose="020B0604030504040204" pitchFamily="34" charset="0"/>
            </a:endParaRPr>
          </a:p>
        </p:txBody>
      </p:sp>
      <p:sp>
        <p:nvSpPr>
          <p:cNvPr id="41988" name="Rectangle 11"/>
          <p:cNvSpPr>
            <a:spLocks noChangeArrowheads="1"/>
          </p:cNvSpPr>
          <p:nvPr/>
        </p:nvSpPr>
        <p:spPr bwMode="auto">
          <a:xfrm rot="16200000">
            <a:off x="4268611" y="3527778"/>
            <a:ext cx="776111" cy="16933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</a:p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</a:p>
        </p:txBody>
      </p:sp>
      <p:sp>
        <p:nvSpPr>
          <p:cNvPr id="41989" name="Rectangle 12"/>
          <p:cNvSpPr>
            <a:spLocks noChangeArrowheads="1"/>
          </p:cNvSpPr>
          <p:nvPr/>
        </p:nvSpPr>
        <p:spPr bwMode="auto">
          <a:xfrm rot="16200000">
            <a:off x="6469945" y="3527778"/>
            <a:ext cx="776111" cy="16933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</a:p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31</a:t>
            </a:r>
          </a:p>
        </p:txBody>
      </p:sp>
      <p:sp>
        <p:nvSpPr>
          <p:cNvPr id="47110" name="Line 13"/>
          <p:cNvSpPr>
            <a:spLocks noChangeShapeType="1"/>
          </p:cNvSpPr>
          <p:nvPr/>
        </p:nvSpPr>
        <p:spPr bwMode="auto">
          <a:xfrm>
            <a:off x="5446890" y="4367847"/>
            <a:ext cx="56444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7111" name="Line 14"/>
          <p:cNvSpPr>
            <a:spLocks noChangeShapeType="1"/>
          </p:cNvSpPr>
          <p:nvPr/>
        </p:nvSpPr>
        <p:spPr bwMode="auto">
          <a:xfrm>
            <a:off x="4233333" y="4621389"/>
            <a:ext cx="0" cy="4233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7112" name="Line 15"/>
          <p:cNvSpPr>
            <a:spLocks noChangeShapeType="1"/>
          </p:cNvSpPr>
          <p:nvPr/>
        </p:nvSpPr>
        <p:spPr bwMode="auto">
          <a:xfrm>
            <a:off x="4656667" y="4621389"/>
            <a:ext cx="0" cy="4233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7113" name="Line 16"/>
          <p:cNvSpPr>
            <a:spLocks noChangeShapeType="1"/>
          </p:cNvSpPr>
          <p:nvPr/>
        </p:nvSpPr>
        <p:spPr bwMode="auto">
          <a:xfrm>
            <a:off x="5080000" y="4621389"/>
            <a:ext cx="0" cy="4233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7114" name="Line 17"/>
          <p:cNvSpPr>
            <a:spLocks noChangeShapeType="1"/>
          </p:cNvSpPr>
          <p:nvPr/>
        </p:nvSpPr>
        <p:spPr bwMode="auto">
          <a:xfrm>
            <a:off x="7112000" y="4621389"/>
            <a:ext cx="0" cy="4233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7115" name="Line 18"/>
          <p:cNvSpPr>
            <a:spLocks noChangeShapeType="1"/>
          </p:cNvSpPr>
          <p:nvPr/>
        </p:nvSpPr>
        <p:spPr bwMode="auto">
          <a:xfrm>
            <a:off x="6688667" y="4621389"/>
            <a:ext cx="0" cy="4233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7116" name="Line 19"/>
          <p:cNvSpPr>
            <a:spLocks noChangeShapeType="1"/>
          </p:cNvSpPr>
          <p:nvPr/>
        </p:nvSpPr>
        <p:spPr bwMode="auto">
          <a:xfrm>
            <a:off x="7704667" y="4351866"/>
            <a:ext cx="71966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1997" name="Rectangle 20"/>
          <p:cNvSpPr>
            <a:spLocks noChangeArrowheads="1"/>
          </p:cNvSpPr>
          <p:nvPr/>
        </p:nvSpPr>
        <p:spPr bwMode="auto">
          <a:xfrm rot="-5400000">
            <a:off x="4617118" y="2061929"/>
            <a:ext cx="777600" cy="1693333"/>
          </a:xfrm>
          <a:prstGeom prst="rect">
            <a:avLst/>
          </a:prstGeom>
          <a:solidFill>
            <a:srgbClr val="92D050"/>
          </a:solidFill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endParaRPr lang="zh-CN" altLang="en-US" sz="2400">
              <a:latin typeface="Tahoma" pitchFamily="34" charset="0"/>
            </a:endParaRPr>
          </a:p>
          <a:p>
            <a:pPr algn="ctr" eaLnBrk="1" hangingPunct="1">
              <a:defRPr/>
            </a:pPr>
            <a:r>
              <a:rPr lang="en-US" altLang="zh-CN" sz="2400">
                <a:latin typeface="Tahoma" pitchFamily="34" charset="0"/>
              </a:rPr>
              <a:t>30</a:t>
            </a:r>
          </a:p>
        </p:txBody>
      </p:sp>
      <p:sp>
        <p:nvSpPr>
          <p:cNvPr id="41998" name="Rectangle 21"/>
          <p:cNvSpPr>
            <a:spLocks noChangeArrowheads="1"/>
          </p:cNvSpPr>
          <p:nvPr/>
        </p:nvSpPr>
        <p:spPr bwMode="auto">
          <a:xfrm rot="-5400000">
            <a:off x="4649611" y="535411"/>
            <a:ext cx="776111" cy="1693333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</a:p>
        </p:txBody>
      </p:sp>
      <p:sp>
        <p:nvSpPr>
          <p:cNvPr id="47119" name="Line 22"/>
          <p:cNvSpPr>
            <a:spLocks noChangeShapeType="1"/>
          </p:cNvSpPr>
          <p:nvPr/>
        </p:nvSpPr>
        <p:spPr bwMode="auto">
          <a:xfrm flipH="1">
            <a:off x="4575944" y="1638614"/>
            <a:ext cx="262618" cy="85033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7120" name="Line 23"/>
          <p:cNvSpPr>
            <a:spLocks noChangeShapeType="1"/>
          </p:cNvSpPr>
          <p:nvPr/>
        </p:nvSpPr>
        <p:spPr bwMode="auto">
          <a:xfrm>
            <a:off x="5348112" y="1647243"/>
            <a:ext cx="1172048" cy="77611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7121" name="Line 24"/>
          <p:cNvSpPr>
            <a:spLocks noChangeShapeType="1"/>
          </p:cNvSpPr>
          <p:nvPr/>
        </p:nvSpPr>
        <p:spPr bwMode="auto">
          <a:xfrm flipH="1">
            <a:off x="4914194" y="3126393"/>
            <a:ext cx="8824" cy="85999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7122" name="Line 25"/>
          <p:cNvSpPr>
            <a:spLocks noChangeShapeType="1"/>
          </p:cNvSpPr>
          <p:nvPr/>
        </p:nvSpPr>
        <p:spPr bwMode="auto">
          <a:xfrm>
            <a:off x="5486577" y="3113908"/>
            <a:ext cx="1514300" cy="8724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grpSp>
        <p:nvGrpSpPr>
          <p:cNvPr id="10275" name="Group 35"/>
          <p:cNvGrpSpPr>
            <a:grpSpLocks/>
          </p:cNvGrpSpPr>
          <p:nvPr/>
        </p:nvGrpSpPr>
        <p:grpSpPr bwMode="auto">
          <a:xfrm>
            <a:off x="2525890" y="2726138"/>
            <a:ext cx="2430639" cy="1260249"/>
            <a:chOff x="1072" y="1894"/>
            <a:chExt cx="1378" cy="858"/>
          </a:xfrm>
        </p:grpSpPr>
        <p:sp>
          <p:nvSpPr>
            <p:cNvPr id="47125" name="Text Box 36"/>
            <p:cNvSpPr txBox="1">
              <a:spLocks noChangeArrowheads="1"/>
            </p:cNvSpPr>
            <p:nvPr/>
          </p:nvSpPr>
          <p:spPr bwMode="auto">
            <a:xfrm rot="16200000">
              <a:off x="2182" y="1877"/>
              <a:ext cx="252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667" dirty="0">
                  <a:solidFill>
                    <a:srgbClr val="FFC000"/>
                  </a:solidFill>
                  <a:latin typeface="Tahoma" panose="020B0604030504040204" pitchFamily="34" charset="0"/>
                </a:rPr>
                <a:t>7</a:t>
              </a:r>
              <a:endParaRPr lang="en-US" altLang="zh-CN" sz="4000" dirty="0">
                <a:solidFill>
                  <a:srgbClr val="FFC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7126" name="Line 37"/>
            <p:cNvSpPr>
              <a:spLocks noChangeShapeType="1"/>
            </p:cNvSpPr>
            <p:nvPr/>
          </p:nvSpPr>
          <p:spPr bwMode="auto">
            <a:xfrm flipH="1">
              <a:off x="1072" y="2158"/>
              <a:ext cx="1088" cy="594"/>
            </a:xfrm>
            <a:prstGeom prst="line">
              <a:avLst/>
            </a:prstGeom>
            <a:noFill/>
            <a:ln w="9525">
              <a:solidFill>
                <a:srgbClr val="FFC000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556">
                <a:solidFill>
                  <a:srgbClr val="FFC000"/>
                </a:solidFill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12F2C89C-8825-4793-A119-0463215F1B6F}"/>
              </a:ext>
            </a:extLst>
          </p:cNvPr>
          <p:cNvGrpSpPr/>
          <p:nvPr/>
        </p:nvGrpSpPr>
        <p:grpSpPr>
          <a:xfrm>
            <a:off x="1524000" y="3964644"/>
            <a:ext cx="3384904" cy="1044796"/>
            <a:chOff x="1524000" y="3964644"/>
            <a:chExt cx="3384904" cy="1044796"/>
          </a:xfrm>
        </p:grpSpPr>
        <p:grpSp>
          <p:nvGrpSpPr>
            <p:cNvPr id="10266" name="Group 26"/>
            <p:cNvGrpSpPr>
              <a:grpSpLocks/>
            </p:cNvGrpSpPr>
            <p:nvPr/>
          </p:nvGrpSpPr>
          <p:grpSpPr bwMode="auto">
            <a:xfrm>
              <a:off x="1524000" y="3964644"/>
              <a:ext cx="3384904" cy="1044796"/>
              <a:chOff x="504" y="2738"/>
              <a:chExt cx="1919" cy="710"/>
            </a:xfrm>
          </p:grpSpPr>
          <p:sp>
            <p:nvSpPr>
              <p:cNvPr id="42007" name="Rectangle 27"/>
              <p:cNvSpPr>
                <a:spLocks noChangeArrowheads="1"/>
              </p:cNvSpPr>
              <p:nvPr/>
            </p:nvSpPr>
            <p:spPr bwMode="auto">
              <a:xfrm rot="16200000">
                <a:off x="724" y="2532"/>
                <a:ext cx="520" cy="96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/>
                <a:tailEnd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 eaLnBrk="0" hangingPunct="0">
                  <a:defRPr sz="32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32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32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32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32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altLang="zh-CN" sz="2400">
                    <a:solidFill>
                      <a:srgbClr val="FF0000"/>
                    </a:solidFill>
                    <a:latin typeface="Tahoma" pitchFamily="34" charset="0"/>
                  </a:rPr>
                  <a:t>3</a:t>
                </a:r>
              </a:p>
              <a:p>
                <a:pPr algn="ctr" eaLnBrk="1" hangingPunct="1">
                  <a:defRPr/>
                </a:pPr>
                <a:r>
                  <a:rPr lang="en-US" altLang="zh-CN" sz="2400">
                    <a:solidFill>
                      <a:srgbClr val="FF0000"/>
                    </a:solidFill>
                    <a:latin typeface="Tahoma" pitchFamily="34" charset="0"/>
                  </a:rPr>
                  <a:t>5</a:t>
                </a:r>
                <a:endParaRPr lang="en-US" altLang="zh-CN" sz="2400">
                  <a:latin typeface="Tahoma" pitchFamily="34" charset="0"/>
                </a:endParaRPr>
              </a:p>
            </p:txBody>
          </p:sp>
          <p:sp>
            <p:nvSpPr>
              <p:cNvPr id="47128" name="Line 28"/>
              <p:cNvSpPr>
                <a:spLocks noChangeShapeType="1"/>
              </p:cNvSpPr>
              <p:nvPr/>
            </p:nvSpPr>
            <p:spPr bwMode="auto">
              <a:xfrm>
                <a:off x="1384" y="3016"/>
                <a:ext cx="416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 type="oval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3556"/>
              </a:p>
            </p:txBody>
          </p:sp>
          <p:sp>
            <p:nvSpPr>
              <p:cNvPr id="47129" name="Line 29"/>
              <p:cNvSpPr>
                <a:spLocks noChangeShapeType="1"/>
              </p:cNvSpPr>
              <p:nvPr/>
            </p:nvSpPr>
            <p:spPr bwMode="auto">
              <a:xfrm>
                <a:off x="856" y="3127"/>
                <a:ext cx="0" cy="32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 type="oval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3556"/>
              </a:p>
            </p:txBody>
          </p:sp>
          <p:sp>
            <p:nvSpPr>
              <p:cNvPr id="47130" name="Line 30"/>
              <p:cNvSpPr>
                <a:spLocks noChangeShapeType="1"/>
              </p:cNvSpPr>
              <p:nvPr/>
            </p:nvSpPr>
            <p:spPr bwMode="auto">
              <a:xfrm>
                <a:off x="1104" y="3127"/>
                <a:ext cx="0" cy="32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 type="oval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3556"/>
              </a:p>
            </p:txBody>
          </p:sp>
          <p:sp>
            <p:nvSpPr>
              <p:cNvPr id="47131" name="Text Box 31"/>
              <p:cNvSpPr txBox="1">
                <a:spLocks noChangeArrowheads="1"/>
              </p:cNvSpPr>
              <p:nvPr/>
            </p:nvSpPr>
            <p:spPr bwMode="auto">
              <a:xfrm rot="16200000">
                <a:off x="2155" y="2721"/>
                <a:ext cx="252" cy="28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667">
                    <a:solidFill>
                      <a:srgbClr val="FF0000"/>
                    </a:solidFill>
                    <a:latin typeface="Tahoma" panose="020B0604030504040204" pitchFamily="34" charset="0"/>
                  </a:rPr>
                  <a:t>7</a:t>
                </a:r>
                <a:endParaRPr lang="en-US" altLang="zh-CN" sz="4000">
                  <a:latin typeface="Tahoma" panose="020B0604030504040204" pitchFamily="34" charset="0"/>
                </a:endParaRPr>
              </a:p>
            </p:txBody>
          </p:sp>
        </p:grp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3CA730EE-9E78-4292-BFC9-5E7CD9C5A0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0962" y="4217437"/>
              <a:ext cx="286465" cy="30082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A39907A6-8F45-4ECA-B697-11B5F01F7C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0089" y="4247798"/>
              <a:ext cx="286465" cy="30082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BCAA84EE-1CF2-43A1-B1E6-FCB8D7DF4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47768" y="4697023"/>
              <a:ext cx="286465" cy="30082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6C9CC8F2-136F-4873-9978-187CC33412B7}"/>
              </a:ext>
            </a:extLst>
          </p:cNvPr>
          <p:cNvSpPr/>
          <p:nvPr/>
        </p:nvSpPr>
        <p:spPr>
          <a:xfrm>
            <a:off x="2060034" y="4997843"/>
            <a:ext cx="2122697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00939" indent="-500939" eaLnBrk="1" hangingPunct="1">
              <a:lnSpc>
                <a:spcPct val="150000"/>
              </a:lnSpc>
              <a:buSzTx/>
              <a:defRPr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叶子节点溢出 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184"/>
          <p:cNvSpPr txBox="1">
            <a:spLocks noChangeArrowheads="1"/>
          </p:cNvSpPr>
          <p:nvPr/>
        </p:nvSpPr>
        <p:spPr bwMode="auto">
          <a:xfrm>
            <a:off x="6579094" y="1291299"/>
            <a:ext cx="915635" cy="57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3111" dirty="0">
                <a:solidFill>
                  <a:schemeClr val="tx2"/>
                </a:solidFill>
                <a:latin typeface="Tahoma" panose="020B0604030504040204" pitchFamily="34" charset="0"/>
              </a:rPr>
              <a:t>n=3</a:t>
            </a:r>
            <a:endParaRPr lang="en-US" altLang="zh-CN" sz="2667" dirty="0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sp>
        <p:nvSpPr>
          <p:cNvPr id="43011" name="Rectangle 185"/>
          <p:cNvSpPr>
            <a:spLocks noChangeArrowheads="1"/>
          </p:cNvSpPr>
          <p:nvPr/>
        </p:nvSpPr>
        <p:spPr bwMode="auto">
          <a:xfrm rot="16200000">
            <a:off x="4272238" y="883705"/>
            <a:ext cx="776111" cy="1693333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</a:p>
          <a:p>
            <a:pPr algn="ctr" eaLnBrk="1" hangingPunct="1"/>
            <a:endParaRPr lang="zh-CN" altLang="en-US" sz="1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132" name="Line 186"/>
          <p:cNvSpPr>
            <a:spLocks noChangeShapeType="1"/>
          </p:cNvSpPr>
          <p:nvPr/>
        </p:nvSpPr>
        <p:spPr bwMode="auto">
          <a:xfrm flipH="1">
            <a:off x="1711953" y="1972609"/>
            <a:ext cx="2347980" cy="8363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8133" name="Line 187"/>
          <p:cNvSpPr>
            <a:spLocks noChangeShapeType="1"/>
          </p:cNvSpPr>
          <p:nvPr/>
        </p:nvSpPr>
        <p:spPr bwMode="auto">
          <a:xfrm flipH="1">
            <a:off x="4233432" y="1977313"/>
            <a:ext cx="500065" cy="776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3014" name="Rectangle 188"/>
          <p:cNvSpPr>
            <a:spLocks noChangeArrowheads="1"/>
          </p:cNvSpPr>
          <p:nvPr/>
        </p:nvSpPr>
        <p:spPr bwMode="auto">
          <a:xfrm rot="-5400000">
            <a:off x="3250946" y="2294816"/>
            <a:ext cx="776111" cy="1693333"/>
          </a:xfrm>
          <a:prstGeom prst="rect">
            <a:avLst/>
          </a:prstGeom>
          <a:solidFill>
            <a:srgbClr val="92D050"/>
          </a:solidFill>
          <a:ln>
            <a:noFill/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2400">
                <a:latin typeface="Tahoma" pitchFamily="34" charset="0"/>
              </a:rPr>
              <a:t>120</a:t>
            </a:r>
          </a:p>
          <a:p>
            <a:pPr algn="ctr" eaLnBrk="1" hangingPunct="1">
              <a:defRPr/>
            </a:pPr>
            <a:r>
              <a:rPr lang="en-US" altLang="zh-CN" sz="2400">
                <a:latin typeface="Tahoma" pitchFamily="34" charset="0"/>
              </a:rPr>
              <a:t>150</a:t>
            </a:r>
          </a:p>
          <a:p>
            <a:pPr algn="ctr" eaLnBrk="1" hangingPunct="1">
              <a:defRPr/>
            </a:pPr>
            <a:r>
              <a:rPr lang="en-US" altLang="zh-CN" sz="2400">
                <a:latin typeface="Tahoma" pitchFamily="34" charset="0"/>
              </a:rPr>
              <a:t>180</a:t>
            </a:r>
          </a:p>
        </p:txBody>
      </p:sp>
      <p:sp>
        <p:nvSpPr>
          <p:cNvPr id="43015" name="Rectangle 189"/>
          <p:cNvSpPr>
            <a:spLocks noChangeArrowheads="1"/>
          </p:cNvSpPr>
          <p:nvPr/>
        </p:nvSpPr>
        <p:spPr bwMode="auto">
          <a:xfrm rot="-5400000">
            <a:off x="2996946" y="3635372"/>
            <a:ext cx="776111" cy="16933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150</a:t>
            </a:r>
          </a:p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156</a:t>
            </a:r>
          </a:p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179</a:t>
            </a:r>
          </a:p>
        </p:txBody>
      </p:sp>
      <p:sp>
        <p:nvSpPr>
          <p:cNvPr id="43016" name="Rectangle 190"/>
          <p:cNvSpPr>
            <a:spLocks noChangeArrowheads="1"/>
          </p:cNvSpPr>
          <p:nvPr/>
        </p:nvSpPr>
        <p:spPr bwMode="auto">
          <a:xfrm rot="-5400000">
            <a:off x="7554835" y="3623025"/>
            <a:ext cx="776111" cy="16933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180</a:t>
            </a:r>
          </a:p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</a:p>
        </p:txBody>
      </p:sp>
      <p:sp>
        <p:nvSpPr>
          <p:cNvPr id="48137" name="Line 191"/>
          <p:cNvSpPr>
            <a:spLocks noChangeShapeType="1"/>
          </p:cNvSpPr>
          <p:nvPr/>
        </p:nvSpPr>
        <p:spPr bwMode="auto">
          <a:xfrm flipH="1">
            <a:off x="1691668" y="3360205"/>
            <a:ext cx="1270000" cy="4233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8138" name="Line 192"/>
          <p:cNvSpPr>
            <a:spLocks noChangeShapeType="1"/>
          </p:cNvSpPr>
          <p:nvPr/>
        </p:nvSpPr>
        <p:spPr bwMode="auto">
          <a:xfrm>
            <a:off x="1711954" y="4490048"/>
            <a:ext cx="80874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8139" name="Line 193"/>
          <p:cNvSpPr>
            <a:spLocks noChangeShapeType="1"/>
          </p:cNvSpPr>
          <p:nvPr/>
        </p:nvSpPr>
        <p:spPr bwMode="auto">
          <a:xfrm flipH="1">
            <a:off x="3840085" y="3376079"/>
            <a:ext cx="10582" cy="728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8140" name="Freeform 194"/>
          <p:cNvSpPr>
            <a:spLocks/>
          </p:cNvSpPr>
          <p:nvPr/>
        </p:nvSpPr>
        <p:spPr bwMode="auto">
          <a:xfrm>
            <a:off x="1690788" y="3348739"/>
            <a:ext cx="1823750" cy="776111"/>
          </a:xfrm>
          <a:custGeom>
            <a:avLst/>
            <a:gdLst>
              <a:gd name="T0" fmla="*/ 2147483646 w 537"/>
              <a:gd name="T1" fmla="*/ 0 h 424"/>
              <a:gd name="T2" fmla="*/ 2147483646 w 537"/>
              <a:gd name="T3" fmla="*/ 2147483646 h 424"/>
              <a:gd name="T4" fmla="*/ 2147483646 w 537"/>
              <a:gd name="T5" fmla="*/ 2147483646 h 424"/>
              <a:gd name="T6" fmla="*/ 0 w 537"/>
              <a:gd name="T7" fmla="*/ 2147483646 h 42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37" h="424">
                <a:moveTo>
                  <a:pt x="520" y="0"/>
                </a:moveTo>
                <a:cubicBezTo>
                  <a:pt x="528" y="100"/>
                  <a:pt x="537" y="200"/>
                  <a:pt x="520" y="256"/>
                </a:cubicBezTo>
                <a:cubicBezTo>
                  <a:pt x="503" y="312"/>
                  <a:pt x="503" y="308"/>
                  <a:pt x="416" y="336"/>
                </a:cubicBezTo>
                <a:cubicBezTo>
                  <a:pt x="329" y="364"/>
                  <a:pt x="164" y="394"/>
                  <a:pt x="0" y="42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8141" name="Line 195"/>
          <p:cNvSpPr>
            <a:spLocks noChangeShapeType="1"/>
          </p:cNvSpPr>
          <p:nvPr/>
        </p:nvSpPr>
        <p:spPr bwMode="auto">
          <a:xfrm>
            <a:off x="4222974" y="4465072"/>
            <a:ext cx="28786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8142" name="Freeform 196"/>
          <p:cNvSpPr>
            <a:spLocks/>
          </p:cNvSpPr>
          <p:nvPr/>
        </p:nvSpPr>
        <p:spPr bwMode="auto">
          <a:xfrm>
            <a:off x="4154057" y="3324013"/>
            <a:ext cx="3139722" cy="745275"/>
          </a:xfrm>
          <a:custGeom>
            <a:avLst/>
            <a:gdLst>
              <a:gd name="T0" fmla="*/ 2147483646 w 1780"/>
              <a:gd name="T1" fmla="*/ 0 h 640"/>
              <a:gd name="T2" fmla="*/ 2147483646 w 1780"/>
              <a:gd name="T3" fmla="*/ 2147483646 h 640"/>
              <a:gd name="T4" fmla="*/ 2147483646 w 1780"/>
              <a:gd name="T5" fmla="*/ 2147483646 h 640"/>
              <a:gd name="T6" fmla="*/ 2147483646 w 1780"/>
              <a:gd name="T7" fmla="*/ 2147483646 h 640"/>
              <a:gd name="T8" fmla="*/ 2147483646 w 1780"/>
              <a:gd name="T9" fmla="*/ 2147483646 h 6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80" h="640">
                <a:moveTo>
                  <a:pt x="60" y="0"/>
                </a:moveTo>
                <a:cubicBezTo>
                  <a:pt x="30" y="167"/>
                  <a:pt x="0" y="335"/>
                  <a:pt x="148" y="416"/>
                </a:cubicBezTo>
                <a:cubicBezTo>
                  <a:pt x="296" y="497"/>
                  <a:pt x="708" y="476"/>
                  <a:pt x="948" y="488"/>
                </a:cubicBezTo>
                <a:cubicBezTo>
                  <a:pt x="1188" y="500"/>
                  <a:pt x="1449" y="463"/>
                  <a:pt x="1588" y="488"/>
                </a:cubicBezTo>
                <a:cubicBezTo>
                  <a:pt x="1727" y="513"/>
                  <a:pt x="1748" y="616"/>
                  <a:pt x="1780" y="64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grpSp>
        <p:nvGrpSpPr>
          <p:cNvPr id="11461" name="Group 197"/>
          <p:cNvGrpSpPr>
            <a:grpSpLocks/>
          </p:cNvGrpSpPr>
          <p:nvPr/>
        </p:nvGrpSpPr>
        <p:grpSpPr bwMode="auto">
          <a:xfrm>
            <a:off x="4733923" y="1342593"/>
            <a:ext cx="2009522" cy="1469044"/>
            <a:chOff x="1403" y="1024"/>
            <a:chExt cx="2365" cy="984"/>
          </a:xfrm>
        </p:grpSpPr>
        <p:sp>
          <p:nvSpPr>
            <p:cNvPr id="48164" name="Text Box 198"/>
            <p:cNvSpPr txBox="1">
              <a:spLocks noChangeArrowheads="1"/>
            </p:cNvSpPr>
            <p:nvPr/>
          </p:nvSpPr>
          <p:spPr bwMode="auto">
            <a:xfrm rot="16200000">
              <a:off x="1450" y="977"/>
              <a:ext cx="497" cy="5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667">
                  <a:solidFill>
                    <a:schemeClr val="accent2"/>
                  </a:solidFill>
                  <a:latin typeface="Tahoma" panose="020B0604030504040204" pitchFamily="34" charset="0"/>
                </a:rPr>
                <a:t>160</a:t>
              </a:r>
              <a:endParaRPr lang="en-US" altLang="zh-CN" sz="4000">
                <a:latin typeface="Tahoma" panose="020B0604030504040204" pitchFamily="34" charset="0"/>
              </a:endParaRPr>
            </a:p>
          </p:txBody>
        </p:sp>
        <p:sp>
          <p:nvSpPr>
            <p:cNvPr id="48165" name="Line 199"/>
            <p:cNvSpPr>
              <a:spLocks noChangeShapeType="1"/>
            </p:cNvSpPr>
            <p:nvPr/>
          </p:nvSpPr>
          <p:spPr bwMode="auto">
            <a:xfrm>
              <a:off x="2065" y="1446"/>
              <a:ext cx="1703" cy="56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556"/>
            </a:p>
          </p:txBody>
        </p:sp>
      </p:grpSp>
      <p:sp>
        <p:nvSpPr>
          <p:cNvPr id="48144" name="Line 200"/>
          <p:cNvSpPr>
            <a:spLocks noChangeShapeType="1"/>
          </p:cNvSpPr>
          <p:nvPr/>
        </p:nvSpPr>
        <p:spPr bwMode="auto">
          <a:xfrm>
            <a:off x="2989890" y="4769553"/>
            <a:ext cx="0" cy="41098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8145" name="Line 201"/>
          <p:cNvSpPr>
            <a:spLocks noChangeShapeType="1"/>
          </p:cNvSpPr>
          <p:nvPr/>
        </p:nvSpPr>
        <p:spPr bwMode="auto">
          <a:xfrm>
            <a:off x="3427335" y="4744858"/>
            <a:ext cx="0" cy="45861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8146" name="Line 202"/>
          <p:cNvSpPr>
            <a:spLocks noChangeShapeType="1"/>
          </p:cNvSpPr>
          <p:nvPr/>
        </p:nvSpPr>
        <p:spPr bwMode="auto">
          <a:xfrm>
            <a:off x="3822446" y="4734276"/>
            <a:ext cx="0" cy="46919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8147" name="Line 203"/>
          <p:cNvSpPr>
            <a:spLocks noChangeShapeType="1"/>
          </p:cNvSpPr>
          <p:nvPr/>
        </p:nvSpPr>
        <p:spPr bwMode="auto">
          <a:xfrm>
            <a:off x="7745335" y="4751914"/>
            <a:ext cx="0" cy="37747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8148" name="Line 204"/>
          <p:cNvSpPr>
            <a:spLocks noChangeShapeType="1"/>
          </p:cNvSpPr>
          <p:nvPr/>
        </p:nvSpPr>
        <p:spPr bwMode="auto">
          <a:xfrm>
            <a:off x="8140446" y="4764260"/>
            <a:ext cx="0" cy="35277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grpSp>
        <p:nvGrpSpPr>
          <p:cNvPr id="11475" name="Group 211"/>
          <p:cNvGrpSpPr>
            <a:grpSpLocks/>
          </p:cNvGrpSpPr>
          <p:nvPr/>
        </p:nvGrpSpPr>
        <p:grpSpPr bwMode="auto">
          <a:xfrm>
            <a:off x="3573737" y="4093388"/>
            <a:ext cx="3540125" cy="1069510"/>
            <a:chOff x="2397" y="2896"/>
            <a:chExt cx="2007" cy="728"/>
          </a:xfrm>
        </p:grpSpPr>
        <p:grpSp>
          <p:nvGrpSpPr>
            <p:cNvPr id="48152" name="Group 212"/>
            <p:cNvGrpSpPr>
              <a:grpSpLocks/>
            </p:cNvGrpSpPr>
            <p:nvPr/>
          </p:nvGrpSpPr>
          <p:grpSpPr bwMode="auto">
            <a:xfrm>
              <a:off x="2740" y="2896"/>
              <a:ext cx="1664" cy="728"/>
              <a:chOff x="2740" y="2896"/>
              <a:chExt cx="1664" cy="728"/>
            </a:xfrm>
          </p:grpSpPr>
          <p:sp>
            <p:nvSpPr>
              <p:cNvPr id="43034" name="Rectangle 213"/>
              <p:cNvSpPr>
                <a:spLocks noChangeArrowheads="1"/>
              </p:cNvSpPr>
              <p:nvPr/>
            </p:nvSpPr>
            <p:spPr bwMode="auto">
              <a:xfrm rot="-5400000">
                <a:off x="3328" y="2680"/>
                <a:ext cx="527" cy="96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/>
                <a:tailEnd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 eaLnBrk="0" hangingPunct="0">
                  <a:defRPr sz="32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32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32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32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32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altLang="zh-CN" sz="2000">
                    <a:solidFill>
                      <a:srgbClr val="FF0000"/>
                    </a:solidFill>
                    <a:latin typeface="Tahoma" pitchFamily="34" charset="0"/>
                  </a:rPr>
                  <a:t>160</a:t>
                </a:r>
              </a:p>
              <a:p>
                <a:pPr algn="ctr" eaLnBrk="1" hangingPunct="1">
                  <a:defRPr/>
                </a:pPr>
                <a:r>
                  <a:rPr lang="en-US" altLang="zh-CN" sz="2000">
                    <a:solidFill>
                      <a:srgbClr val="FF0000"/>
                    </a:solidFill>
                    <a:latin typeface="Tahoma" pitchFamily="34" charset="0"/>
                  </a:rPr>
                  <a:t>179</a:t>
                </a:r>
                <a:endParaRPr lang="en-US" altLang="zh-CN" sz="2000" dirty="0">
                  <a:latin typeface="Tahoma" pitchFamily="34" charset="0"/>
                </a:endParaRPr>
              </a:p>
            </p:txBody>
          </p:sp>
          <p:sp>
            <p:nvSpPr>
              <p:cNvPr id="48155" name="Line 214"/>
              <p:cNvSpPr>
                <a:spLocks noChangeShapeType="1"/>
              </p:cNvSpPr>
              <p:nvPr/>
            </p:nvSpPr>
            <p:spPr bwMode="auto">
              <a:xfrm flipV="1">
                <a:off x="2740" y="3148"/>
                <a:ext cx="371" cy="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oval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3556"/>
              </a:p>
            </p:txBody>
          </p:sp>
          <p:sp>
            <p:nvSpPr>
              <p:cNvPr id="48156" name="Line 215"/>
              <p:cNvSpPr>
                <a:spLocks noChangeShapeType="1"/>
              </p:cNvSpPr>
              <p:nvPr/>
            </p:nvSpPr>
            <p:spPr bwMode="auto">
              <a:xfrm flipV="1">
                <a:off x="4072" y="3153"/>
                <a:ext cx="332" cy="3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oval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3556"/>
              </a:p>
            </p:txBody>
          </p:sp>
          <p:sp>
            <p:nvSpPr>
              <p:cNvPr id="48157" name="Line 216"/>
              <p:cNvSpPr>
                <a:spLocks noChangeShapeType="1"/>
              </p:cNvSpPr>
              <p:nvPr/>
            </p:nvSpPr>
            <p:spPr bwMode="auto">
              <a:xfrm>
                <a:off x="3496" y="3328"/>
                <a:ext cx="0" cy="29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 type="oval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3556"/>
              </a:p>
            </p:txBody>
          </p:sp>
          <p:sp>
            <p:nvSpPr>
              <p:cNvPr id="48158" name="Line 217"/>
              <p:cNvSpPr>
                <a:spLocks noChangeShapeType="1"/>
              </p:cNvSpPr>
              <p:nvPr/>
            </p:nvSpPr>
            <p:spPr bwMode="auto">
              <a:xfrm>
                <a:off x="3704" y="3343"/>
                <a:ext cx="0" cy="28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 type="oval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3556"/>
              </a:p>
            </p:txBody>
          </p:sp>
        </p:grpSp>
        <p:sp>
          <p:nvSpPr>
            <p:cNvPr id="48153" name="Freeform 218"/>
            <p:cNvSpPr>
              <a:spLocks/>
            </p:cNvSpPr>
            <p:nvPr/>
          </p:nvSpPr>
          <p:spPr bwMode="auto">
            <a:xfrm>
              <a:off x="2397" y="3044"/>
              <a:ext cx="119" cy="264"/>
            </a:xfrm>
            <a:custGeom>
              <a:avLst/>
              <a:gdLst>
                <a:gd name="T0" fmla="*/ 0 w 167"/>
                <a:gd name="T1" fmla="*/ 334 h 334"/>
                <a:gd name="T2" fmla="*/ 35 w 167"/>
                <a:gd name="T3" fmla="*/ 272 h 334"/>
                <a:gd name="T4" fmla="*/ 55 w 167"/>
                <a:gd name="T5" fmla="*/ 231 h 334"/>
                <a:gd name="T6" fmla="*/ 83 w 167"/>
                <a:gd name="T7" fmla="*/ 169 h 334"/>
                <a:gd name="T8" fmla="*/ 124 w 167"/>
                <a:gd name="T9" fmla="*/ 80 h 334"/>
                <a:gd name="T10" fmla="*/ 144 w 167"/>
                <a:gd name="T11" fmla="*/ 32 h 334"/>
                <a:gd name="T12" fmla="*/ 165 w 167"/>
                <a:gd name="T13" fmla="*/ 4 h 33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7" h="334">
                  <a:moveTo>
                    <a:pt x="0" y="334"/>
                  </a:moveTo>
                  <a:cubicBezTo>
                    <a:pt x="17" y="283"/>
                    <a:pt x="3" y="302"/>
                    <a:pt x="35" y="272"/>
                  </a:cubicBezTo>
                  <a:cubicBezTo>
                    <a:pt x="52" y="211"/>
                    <a:pt x="27" y="293"/>
                    <a:pt x="55" y="231"/>
                  </a:cubicBezTo>
                  <a:cubicBezTo>
                    <a:pt x="90" y="154"/>
                    <a:pt x="50" y="218"/>
                    <a:pt x="83" y="169"/>
                  </a:cubicBezTo>
                  <a:cubicBezTo>
                    <a:pt x="90" y="137"/>
                    <a:pt x="105" y="107"/>
                    <a:pt x="124" y="80"/>
                  </a:cubicBezTo>
                  <a:cubicBezTo>
                    <a:pt x="129" y="65"/>
                    <a:pt x="135" y="45"/>
                    <a:pt x="144" y="32"/>
                  </a:cubicBezTo>
                  <a:cubicBezTo>
                    <a:pt x="167" y="0"/>
                    <a:pt x="165" y="23"/>
                    <a:pt x="165" y="4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556"/>
            </a:p>
          </p:txBody>
        </p:sp>
      </p:grpSp>
      <p:sp>
        <p:nvSpPr>
          <p:cNvPr id="48151" name="标题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插入</a:t>
            </a:r>
            <a:r>
              <a:rPr lang="en-US" altLang="zh-CN" dirty="0"/>
              <a:t>key = 160</a:t>
            </a:r>
            <a:r>
              <a:rPr lang="zh-CN" altLang="en-US" dirty="0"/>
              <a:t>的记录</a:t>
            </a:r>
            <a:endParaRPr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787D39F-6BC7-4384-95C7-6451514CFE5E}"/>
              </a:ext>
            </a:extLst>
          </p:cNvPr>
          <p:cNvGrpSpPr/>
          <p:nvPr/>
        </p:nvGrpSpPr>
        <p:grpSpPr>
          <a:xfrm>
            <a:off x="3862679" y="2811637"/>
            <a:ext cx="3967322" cy="1257930"/>
            <a:chOff x="3862679" y="2811637"/>
            <a:chExt cx="3967322" cy="1257930"/>
          </a:xfrm>
        </p:grpSpPr>
        <p:grpSp>
          <p:nvGrpSpPr>
            <p:cNvPr id="11469" name="Group 205"/>
            <p:cNvGrpSpPr>
              <a:grpSpLocks/>
            </p:cNvGrpSpPr>
            <p:nvPr/>
          </p:nvGrpSpPr>
          <p:grpSpPr bwMode="auto">
            <a:xfrm>
              <a:off x="5656890" y="2811637"/>
              <a:ext cx="2173111" cy="1257930"/>
              <a:chOff x="3568" y="2024"/>
              <a:chExt cx="1232" cy="855"/>
            </a:xfrm>
          </p:grpSpPr>
          <p:sp>
            <p:nvSpPr>
              <p:cNvPr id="43039" name="Rectangle 206"/>
              <p:cNvSpPr>
                <a:spLocks noChangeArrowheads="1"/>
              </p:cNvSpPr>
              <p:nvPr/>
            </p:nvSpPr>
            <p:spPr bwMode="auto">
              <a:xfrm rot="-5400000">
                <a:off x="3784" y="1808"/>
                <a:ext cx="528" cy="96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  <a:headEnd/>
                <a:tailEnd/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 eaLnBrk="0" hangingPunct="0">
                  <a:defRPr sz="32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32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32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32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32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altLang="zh-CN" sz="2400" dirty="0">
                    <a:solidFill>
                      <a:srgbClr val="FFC000"/>
                    </a:solidFill>
                    <a:latin typeface="Tahoma" pitchFamily="34" charset="0"/>
                  </a:rPr>
                  <a:t>180</a:t>
                </a:r>
              </a:p>
            </p:txBody>
          </p:sp>
          <p:sp>
            <p:nvSpPr>
              <p:cNvPr id="48160" name="Line 207"/>
              <p:cNvSpPr>
                <a:spLocks noChangeShapeType="1"/>
              </p:cNvSpPr>
              <p:nvPr/>
            </p:nvSpPr>
            <p:spPr bwMode="auto">
              <a:xfrm flipH="1">
                <a:off x="3694" y="2385"/>
                <a:ext cx="178" cy="494"/>
              </a:xfrm>
              <a:prstGeom prst="line">
                <a:avLst/>
              </a:prstGeom>
              <a:noFill/>
              <a:ln w="9525">
                <a:solidFill>
                  <a:srgbClr val="FFC000"/>
                </a:solidFill>
                <a:round/>
                <a:headEnd type="oval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3556"/>
              </a:p>
            </p:txBody>
          </p:sp>
          <p:sp>
            <p:nvSpPr>
              <p:cNvPr id="48161" name="Line 208"/>
              <p:cNvSpPr>
                <a:spLocks noChangeShapeType="1"/>
              </p:cNvSpPr>
              <p:nvPr/>
            </p:nvSpPr>
            <p:spPr bwMode="auto">
              <a:xfrm>
                <a:off x="4236" y="2372"/>
                <a:ext cx="564" cy="500"/>
              </a:xfrm>
              <a:prstGeom prst="line">
                <a:avLst/>
              </a:prstGeom>
              <a:noFill/>
              <a:ln w="9525">
                <a:solidFill>
                  <a:srgbClr val="FFC000"/>
                </a:solidFill>
                <a:round/>
                <a:headEnd type="oval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3556"/>
              </a:p>
            </p:txBody>
          </p:sp>
        </p:grp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A11BC645-BD99-4441-8DEE-BB4EA7C28C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2679" y="2959919"/>
              <a:ext cx="361612" cy="370302"/>
            </a:xfrm>
            <a:prstGeom prst="line">
              <a:avLst/>
            </a:prstGeom>
            <a:ln w="317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0E93397B-40FA-4DC3-A8AB-00165E14DC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03640" y="3571871"/>
              <a:ext cx="361612" cy="370302"/>
            </a:xfrm>
            <a:prstGeom prst="line">
              <a:avLst/>
            </a:prstGeom>
            <a:ln w="317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626438B4-F788-4259-86B7-DAEF82178409}"/>
              </a:ext>
            </a:extLst>
          </p:cNvPr>
          <p:cNvSpPr/>
          <p:nvPr/>
        </p:nvSpPr>
        <p:spPr>
          <a:xfrm>
            <a:off x="7410708" y="2850954"/>
            <a:ext cx="2122697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00939" indent="-500939" eaLnBrk="1" hangingPunct="1">
              <a:lnSpc>
                <a:spcPct val="150000"/>
              </a:lnSpc>
              <a:buSzTx/>
              <a:defRPr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非叶节点溢出 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插入</a:t>
            </a:r>
            <a:r>
              <a:rPr lang="en-US" altLang="zh-CN" dirty="0"/>
              <a:t>key=45</a:t>
            </a:r>
            <a:r>
              <a:rPr lang="zh-CN" altLang="en-US" dirty="0"/>
              <a:t>，生成新的根</a:t>
            </a:r>
            <a:endParaRPr dirty="0"/>
          </a:p>
        </p:txBody>
      </p:sp>
      <p:sp>
        <p:nvSpPr>
          <p:cNvPr id="49155" name="Text Box 49"/>
          <p:cNvSpPr txBox="1">
            <a:spLocks noChangeArrowheads="1"/>
          </p:cNvSpPr>
          <p:nvPr/>
        </p:nvSpPr>
        <p:spPr bwMode="auto">
          <a:xfrm>
            <a:off x="7066646" y="1253102"/>
            <a:ext cx="915635" cy="57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3111" dirty="0">
                <a:solidFill>
                  <a:schemeClr val="tx2"/>
                </a:solidFill>
                <a:latin typeface="Tahoma" panose="020B0604030504040204" pitchFamily="34" charset="0"/>
              </a:rPr>
              <a:t>n=3</a:t>
            </a:r>
          </a:p>
        </p:txBody>
      </p:sp>
      <p:sp>
        <p:nvSpPr>
          <p:cNvPr id="44036" name="Rectangle 50"/>
          <p:cNvSpPr>
            <a:spLocks noChangeArrowheads="1"/>
          </p:cNvSpPr>
          <p:nvPr/>
        </p:nvSpPr>
        <p:spPr bwMode="auto">
          <a:xfrm rot="-5400000">
            <a:off x="3589515" y="1966737"/>
            <a:ext cx="776111" cy="1693333"/>
          </a:xfrm>
          <a:prstGeom prst="rect">
            <a:avLst/>
          </a:prstGeom>
          <a:solidFill>
            <a:srgbClr val="92D050"/>
          </a:solidFill>
          <a:ln>
            <a:noFill/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2400" dirty="0">
                <a:latin typeface="Tahoma" pitchFamily="34" charset="0"/>
              </a:rPr>
              <a:t>10</a:t>
            </a:r>
          </a:p>
          <a:p>
            <a:pPr algn="ctr" eaLnBrk="1" hangingPunct="1">
              <a:defRPr/>
            </a:pPr>
            <a:r>
              <a:rPr lang="en-US" altLang="zh-CN" sz="2400" dirty="0">
                <a:latin typeface="Tahoma" pitchFamily="34" charset="0"/>
              </a:rPr>
              <a:t>20</a:t>
            </a:r>
          </a:p>
          <a:p>
            <a:pPr algn="ctr" eaLnBrk="1" hangingPunct="1">
              <a:defRPr/>
            </a:pPr>
            <a:r>
              <a:rPr lang="en-US" altLang="zh-CN" sz="2400" dirty="0">
                <a:latin typeface="Tahoma" pitchFamily="34" charset="0"/>
              </a:rPr>
              <a:t>30</a:t>
            </a:r>
          </a:p>
        </p:txBody>
      </p:sp>
      <p:sp>
        <p:nvSpPr>
          <p:cNvPr id="44037" name="Rectangle 51"/>
          <p:cNvSpPr>
            <a:spLocks noChangeArrowheads="1"/>
          </p:cNvSpPr>
          <p:nvPr/>
        </p:nvSpPr>
        <p:spPr bwMode="auto">
          <a:xfrm rot="-5400000">
            <a:off x="898819" y="3281831"/>
            <a:ext cx="776111" cy="14867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  <a:p>
            <a:pPr algn="ctr" eaLnBrk="1" hangingPunct="1"/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  <a:p>
            <a:pPr algn="ctr" eaLnBrk="1" hangingPunct="1"/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44038" name="Rectangle 52"/>
          <p:cNvSpPr>
            <a:spLocks noChangeArrowheads="1"/>
          </p:cNvSpPr>
          <p:nvPr/>
        </p:nvSpPr>
        <p:spPr bwMode="auto">
          <a:xfrm rot="-5400000">
            <a:off x="2741947" y="3264094"/>
            <a:ext cx="776111" cy="1522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</a:p>
          <a:p>
            <a:pPr algn="ctr" eaLnBrk="1" hangingPunct="1"/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</a:p>
        </p:txBody>
      </p:sp>
      <p:sp>
        <p:nvSpPr>
          <p:cNvPr id="44039" name="Rectangle 53"/>
          <p:cNvSpPr>
            <a:spLocks noChangeArrowheads="1"/>
          </p:cNvSpPr>
          <p:nvPr/>
        </p:nvSpPr>
        <p:spPr bwMode="auto">
          <a:xfrm rot="-5400000">
            <a:off x="4604627" y="3264081"/>
            <a:ext cx="776111" cy="15222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</a:p>
          <a:p>
            <a:pPr algn="ctr" eaLnBrk="1" hangingPunct="1"/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</a:p>
        </p:txBody>
      </p:sp>
      <p:sp>
        <p:nvSpPr>
          <p:cNvPr id="44040" name="Rectangle 54"/>
          <p:cNvSpPr>
            <a:spLocks noChangeArrowheads="1"/>
          </p:cNvSpPr>
          <p:nvPr/>
        </p:nvSpPr>
        <p:spPr bwMode="auto">
          <a:xfrm rot="-5400000">
            <a:off x="6517144" y="3223995"/>
            <a:ext cx="776111" cy="16023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</a:p>
          <a:p>
            <a:pPr algn="ctr" eaLnBrk="1" hangingPunct="1"/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</a:p>
          <a:p>
            <a:pPr algn="ctr" eaLnBrk="1" hangingPunct="1"/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</a:p>
        </p:txBody>
      </p:sp>
      <p:sp>
        <p:nvSpPr>
          <p:cNvPr id="49161" name="Line 55"/>
          <p:cNvSpPr>
            <a:spLocks noChangeShapeType="1"/>
          </p:cNvSpPr>
          <p:nvPr/>
        </p:nvSpPr>
        <p:spPr bwMode="auto">
          <a:xfrm flipH="1">
            <a:off x="1635123" y="3072694"/>
            <a:ext cx="1750658" cy="52916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9162" name="Line 56"/>
          <p:cNvSpPr>
            <a:spLocks noChangeShapeType="1"/>
          </p:cNvSpPr>
          <p:nvPr/>
        </p:nvSpPr>
        <p:spPr bwMode="auto">
          <a:xfrm>
            <a:off x="4633419" y="3072694"/>
            <a:ext cx="1559596" cy="5168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9163" name="Line 57"/>
          <p:cNvSpPr>
            <a:spLocks noChangeShapeType="1"/>
          </p:cNvSpPr>
          <p:nvPr/>
        </p:nvSpPr>
        <p:spPr bwMode="auto">
          <a:xfrm>
            <a:off x="975544" y="4304922"/>
            <a:ext cx="0" cy="35277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9164" name="Line 58"/>
          <p:cNvSpPr>
            <a:spLocks noChangeShapeType="1"/>
          </p:cNvSpPr>
          <p:nvPr/>
        </p:nvSpPr>
        <p:spPr bwMode="auto">
          <a:xfrm>
            <a:off x="1296169" y="4304922"/>
            <a:ext cx="0" cy="35277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9165" name="Line 59"/>
          <p:cNvSpPr>
            <a:spLocks noChangeShapeType="1"/>
          </p:cNvSpPr>
          <p:nvPr/>
        </p:nvSpPr>
        <p:spPr bwMode="auto">
          <a:xfrm>
            <a:off x="1580734" y="4304922"/>
            <a:ext cx="0" cy="35277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9166" name="Line 60"/>
          <p:cNvSpPr>
            <a:spLocks noChangeShapeType="1"/>
          </p:cNvSpPr>
          <p:nvPr/>
        </p:nvSpPr>
        <p:spPr bwMode="auto">
          <a:xfrm>
            <a:off x="2919760" y="4324627"/>
            <a:ext cx="0" cy="35277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9167" name="Line 61"/>
          <p:cNvSpPr>
            <a:spLocks noChangeShapeType="1"/>
          </p:cNvSpPr>
          <p:nvPr/>
        </p:nvSpPr>
        <p:spPr bwMode="auto">
          <a:xfrm>
            <a:off x="3295566" y="4324627"/>
            <a:ext cx="0" cy="35277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9168" name="Line 62"/>
          <p:cNvSpPr>
            <a:spLocks noChangeShapeType="1"/>
          </p:cNvSpPr>
          <p:nvPr/>
        </p:nvSpPr>
        <p:spPr bwMode="auto">
          <a:xfrm>
            <a:off x="4799851" y="4304922"/>
            <a:ext cx="0" cy="35277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9169" name="Line 63"/>
          <p:cNvSpPr>
            <a:spLocks noChangeShapeType="1"/>
          </p:cNvSpPr>
          <p:nvPr/>
        </p:nvSpPr>
        <p:spPr bwMode="auto">
          <a:xfrm>
            <a:off x="5164497" y="4304922"/>
            <a:ext cx="0" cy="35277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9170" name="Line 64"/>
          <p:cNvSpPr>
            <a:spLocks noChangeShapeType="1"/>
          </p:cNvSpPr>
          <p:nvPr/>
        </p:nvSpPr>
        <p:spPr bwMode="auto">
          <a:xfrm>
            <a:off x="6555261" y="4304922"/>
            <a:ext cx="0" cy="35277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9171" name="Line 65"/>
          <p:cNvSpPr>
            <a:spLocks noChangeShapeType="1"/>
          </p:cNvSpPr>
          <p:nvPr/>
        </p:nvSpPr>
        <p:spPr bwMode="auto">
          <a:xfrm>
            <a:off x="6889750" y="4304922"/>
            <a:ext cx="0" cy="35277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9172" name="Line 66"/>
          <p:cNvSpPr>
            <a:spLocks noChangeShapeType="1"/>
          </p:cNvSpPr>
          <p:nvPr/>
        </p:nvSpPr>
        <p:spPr bwMode="auto">
          <a:xfrm>
            <a:off x="7202736" y="4304922"/>
            <a:ext cx="0" cy="35277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9173" name="Freeform 67"/>
          <p:cNvSpPr>
            <a:spLocks/>
          </p:cNvSpPr>
          <p:nvPr/>
        </p:nvSpPr>
        <p:spPr bwMode="auto">
          <a:xfrm>
            <a:off x="3385781" y="3072694"/>
            <a:ext cx="482427" cy="547633"/>
          </a:xfrm>
          <a:custGeom>
            <a:avLst/>
            <a:gdLst>
              <a:gd name="T0" fmla="*/ 2147483646 w 123"/>
              <a:gd name="T1" fmla="*/ 0 h 376"/>
              <a:gd name="T2" fmla="*/ 2147483646 w 123"/>
              <a:gd name="T3" fmla="*/ 2147483646 h 376"/>
              <a:gd name="T4" fmla="*/ 0 w 123"/>
              <a:gd name="T5" fmla="*/ 2147483646 h 37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23" h="376">
                <a:moveTo>
                  <a:pt x="112" y="0"/>
                </a:moveTo>
                <a:cubicBezTo>
                  <a:pt x="117" y="104"/>
                  <a:pt x="123" y="209"/>
                  <a:pt x="104" y="272"/>
                </a:cubicBezTo>
                <a:cubicBezTo>
                  <a:pt x="85" y="335"/>
                  <a:pt x="42" y="355"/>
                  <a:pt x="0" y="376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9174" name="Freeform 68"/>
          <p:cNvSpPr>
            <a:spLocks/>
          </p:cNvSpPr>
          <p:nvPr/>
        </p:nvSpPr>
        <p:spPr bwMode="auto">
          <a:xfrm>
            <a:off x="4173361" y="3072694"/>
            <a:ext cx="546806" cy="547630"/>
          </a:xfrm>
          <a:custGeom>
            <a:avLst/>
            <a:gdLst>
              <a:gd name="T0" fmla="*/ 2147483646 w 161"/>
              <a:gd name="T1" fmla="*/ 0 h 360"/>
              <a:gd name="T2" fmla="*/ 2147483646 w 161"/>
              <a:gd name="T3" fmla="*/ 2147483646 h 360"/>
              <a:gd name="T4" fmla="*/ 2147483646 w 161"/>
              <a:gd name="T5" fmla="*/ 2147483646 h 360"/>
              <a:gd name="T6" fmla="*/ 2147483646 w 161"/>
              <a:gd name="T7" fmla="*/ 2147483646 h 36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61" h="360">
                <a:moveTo>
                  <a:pt x="9" y="0"/>
                </a:moveTo>
                <a:cubicBezTo>
                  <a:pt x="4" y="40"/>
                  <a:pt x="0" y="81"/>
                  <a:pt x="9" y="128"/>
                </a:cubicBezTo>
                <a:cubicBezTo>
                  <a:pt x="18" y="175"/>
                  <a:pt x="40" y="241"/>
                  <a:pt x="65" y="280"/>
                </a:cubicBezTo>
                <a:cubicBezTo>
                  <a:pt x="90" y="319"/>
                  <a:pt x="146" y="349"/>
                  <a:pt x="161" y="36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9175" name="Line 69"/>
          <p:cNvSpPr>
            <a:spLocks noChangeShapeType="1"/>
          </p:cNvSpPr>
          <p:nvPr/>
        </p:nvSpPr>
        <p:spPr bwMode="auto">
          <a:xfrm>
            <a:off x="1970169" y="4007647"/>
            <a:ext cx="398734" cy="19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9176" name="Line 70"/>
          <p:cNvSpPr>
            <a:spLocks noChangeShapeType="1"/>
          </p:cNvSpPr>
          <p:nvPr/>
        </p:nvSpPr>
        <p:spPr bwMode="auto">
          <a:xfrm>
            <a:off x="3804612" y="4007647"/>
            <a:ext cx="398735" cy="19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49177" name="Line 71"/>
          <p:cNvSpPr>
            <a:spLocks noChangeShapeType="1"/>
          </p:cNvSpPr>
          <p:nvPr/>
        </p:nvSpPr>
        <p:spPr bwMode="auto">
          <a:xfrm flipV="1">
            <a:off x="5656791" y="4009921"/>
            <a:ext cx="437445" cy="1600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grpSp>
        <p:nvGrpSpPr>
          <p:cNvPr id="66645" name="Group 85"/>
          <p:cNvGrpSpPr>
            <a:grpSpLocks/>
          </p:cNvGrpSpPr>
          <p:nvPr/>
        </p:nvGrpSpPr>
        <p:grpSpPr bwMode="auto">
          <a:xfrm>
            <a:off x="2799292" y="1116388"/>
            <a:ext cx="4152195" cy="1309687"/>
            <a:chOff x="1263" y="968"/>
            <a:chExt cx="2354" cy="891"/>
          </a:xfrm>
        </p:grpSpPr>
        <p:sp>
          <p:nvSpPr>
            <p:cNvPr id="44061" name="Rectangle 86"/>
            <p:cNvSpPr>
              <a:spLocks noChangeArrowheads="1"/>
            </p:cNvSpPr>
            <p:nvPr/>
          </p:nvSpPr>
          <p:spPr bwMode="auto">
            <a:xfrm rot="16200000">
              <a:off x="2518" y="766"/>
              <a:ext cx="528" cy="932"/>
            </a:xfrm>
            <a:prstGeom prst="rect">
              <a:avLst/>
            </a:prstGeom>
            <a:solidFill>
              <a:srgbClr val="00B0F0"/>
            </a:solidFill>
            <a:ln>
              <a:noFill/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400">
                  <a:solidFill>
                    <a:schemeClr val="accent2"/>
                  </a:solidFill>
                  <a:latin typeface="Tahoma" pitchFamily="34" charset="0"/>
                </a:rPr>
                <a:t>30</a:t>
              </a:r>
              <a:endParaRPr lang="en-US" altLang="zh-CN" sz="2400">
                <a:latin typeface="Tahoma" pitchFamily="34" charset="0"/>
              </a:endParaRPr>
            </a:p>
          </p:txBody>
        </p:sp>
        <p:sp>
          <p:nvSpPr>
            <p:cNvPr id="49182" name="Line 87"/>
            <p:cNvSpPr>
              <a:spLocks noChangeShapeType="1"/>
            </p:cNvSpPr>
            <p:nvPr/>
          </p:nvSpPr>
          <p:spPr bwMode="auto">
            <a:xfrm flipH="1">
              <a:off x="1984" y="1378"/>
              <a:ext cx="679" cy="481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556"/>
            </a:p>
          </p:txBody>
        </p:sp>
        <p:sp>
          <p:nvSpPr>
            <p:cNvPr id="49183" name="Line 88"/>
            <p:cNvSpPr>
              <a:spLocks noChangeShapeType="1"/>
            </p:cNvSpPr>
            <p:nvPr/>
          </p:nvSpPr>
          <p:spPr bwMode="auto">
            <a:xfrm>
              <a:off x="2938" y="1378"/>
              <a:ext cx="679" cy="46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556"/>
            </a:p>
          </p:txBody>
        </p:sp>
        <p:sp>
          <p:nvSpPr>
            <p:cNvPr id="49184" name="Text Box 89"/>
            <p:cNvSpPr txBox="1">
              <a:spLocks noChangeArrowheads="1"/>
            </p:cNvSpPr>
            <p:nvPr/>
          </p:nvSpPr>
          <p:spPr bwMode="auto">
            <a:xfrm>
              <a:off x="1263" y="1038"/>
              <a:ext cx="932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667" dirty="0">
                  <a:solidFill>
                    <a:srgbClr val="FF0000"/>
                  </a:solidFill>
                  <a:latin typeface="Tahoma" panose="020B0604030504040204" pitchFamily="34" charset="0"/>
                </a:rPr>
                <a:t>New Root</a:t>
              </a:r>
              <a:endParaRPr lang="en-US" altLang="zh-CN" sz="4000" dirty="0">
                <a:solidFill>
                  <a:srgbClr val="FF0000"/>
                </a:solidFill>
                <a:latin typeface="Tahoma" panose="020B0604030504040204" pitchFamily="34" charset="0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C4996F03-E60A-4448-8EAE-0CFB1C678929}"/>
              </a:ext>
            </a:extLst>
          </p:cNvPr>
          <p:cNvGrpSpPr/>
          <p:nvPr/>
        </p:nvGrpSpPr>
        <p:grpSpPr>
          <a:xfrm>
            <a:off x="7051456" y="3622517"/>
            <a:ext cx="2833091" cy="992188"/>
            <a:chOff x="7051456" y="3622517"/>
            <a:chExt cx="2833091" cy="992188"/>
          </a:xfrm>
        </p:grpSpPr>
        <p:grpSp>
          <p:nvGrpSpPr>
            <p:cNvPr id="66632" name="Group 72"/>
            <p:cNvGrpSpPr>
              <a:grpSpLocks/>
            </p:cNvGrpSpPr>
            <p:nvPr/>
          </p:nvGrpSpPr>
          <p:grpSpPr bwMode="auto">
            <a:xfrm>
              <a:off x="7383353" y="3622517"/>
              <a:ext cx="2501194" cy="992188"/>
              <a:chOff x="3912" y="2797"/>
              <a:chExt cx="1418" cy="675"/>
            </a:xfrm>
          </p:grpSpPr>
          <p:sp>
            <p:nvSpPr>
              <p:cNvPr id="44070" name="Rectangle 73"/>
              <p:cNvSpPr>
                <a:spLocks noChangeArrowheads="1"/>
              </p:cNvSpPr>
              <p:nvPr/>
            </p:nvSpPr>
            <p:spPr bwMode="auto">
              <a:xfrm rot="16200000">
                <a:off x="4645" y="2639"/>
                <a:ext cx="528" cy="8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0" dist="127000" dir="4200000" algn="ctr" rotWithShape="0">
                  <a:srgbClr val="000000">
                    <a:alpha val="1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eaLnBrk="0" hangingPunct="0">
                  <a:defRPr sz="32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32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32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32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32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lang="en-US" altLang="zh-CN" sz="1800" b="1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40</a:t>
                </a:r>
              </a:p>
              <a:p>
                <a:pPr algn="ctr" eaLnBrk="1" hangingPunct="1"/>
                <a:r>
                  <a:rPr lang="en-US" altLang="zh-CN" sz="1800" b="1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45</a:t>
                </a:r>
                <a:endParaRPr lang="en-US" altLang="zh-CN" sz="1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191" name="Line 74"/>
              <p:cNvSpPr>
                <a:spLocks noChangeShapeType="1"/>
              </p:cNvSpPr>
              <p:nvPr/>
            </p:nvSpPr>
            <p:spPr bwMode="auto">
              <a:xfrm>
                <a:off x="4072" y="3040"/>
                <a:ext cx="440" cy="0"/>
              </a:xfrm>
              <a:prstGeom prst="lin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FF0000"/>
                </a:solidFill>
                <a:tailEnd type="triangle"/>
              </a:ln>
              <a:effectLst>
                <a:outerShdw blurRad="508000" dist="127000" dir="4200000" algn="ctr" rotWithShape="0">
                  <a:srgbClr val="000000">
                    <a:alpha val="1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hangingPunct="1"/>
                <a:endParaRPr lang="zh-CN" altLang="en-US" sz="1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192" name="Line 75"/>
              <p:cNvSpPr>
                <a:spLocks noChangeShapeType="1"/>
              </p:cNvSpPr>
              <p:nvPr/>
            </p:nvSpPr>
            <p:spPr bwMode="auto">
              <a:xfrm>
                <a:off x="4808" y="3208"/>
                <a:ext cx="0" cy="200"/>
              </a:xfrm>
              <a:prstGeom prst="lin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0" dist="127000" dir="4200000" algn="ctr" rotWithShape="0">
                  <a:srgbClr val="000000">
                    <a:alpha val="1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hangingPunct="1"/>
                <a:endParaRPr lang="zh-CN" altLang="en-US" sz="1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193" name="Line 76"/>
              <p:cNvSpPr>
                <a:spLocks noChangeShapeType="1"/>
              </p:cNvSpPr>
              <p:nvPr/>
            </p:nvSpPr>
            <p:spPr bwMode="auto">
              <a:xfrm>
                <a:off x="5048" y="3208"/>
                <a:ext cx="0" cy="200"/>
              </a:xfrm>
              <a:prstGeom prst="lin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0" dist="127000" dir="4200000" algn="ctr" rotWithShape="0">
                  <a:srgbClr val="000000">
                    <a:alpha val="1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hangingPunct="1"/>
                <a:endParaRPr lang="zh-CN" altLang="en-US" sz="1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195" name="Freeform 78"/>
              <p:cNvSpPr>
                <a:spLocks/>
              </p:cNvSpPr>
              <p:nvPr/>
            </p:nvSpPr>
            <p:spPr bwMode="auto">
              <a:xfrm>
                <a:off x="3912" y="3368"/>
                <a:ext cx="160" cy="104"/>
              </a:xfrm>
              <a:custGeom>
                <a:avLst/>
                <a:gdLst>
                  <a:gd name="T0" fmla="*/ 0 w 160"/>
                  <a:gd name="T1" fmla="*/ 104 h 104"/>
                  <a:gd name="T2" fmla="*/ 120 w 160"/>
                  <a:gd name="T3" fmla="*/ 32 h 104"/>
                  <a:gd name="T4" fmla="*/ 160 w 160"/>
                  <a:gd name="T5" fmla="*/ 0 h 10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60" h="104">
                    <a:moveTo>
                      <a:pt x="0" y="104"/>
                    </a:moveTo>
                    <a:cubicBezTo>
                      <a:pt x="38" y="76"/>
                      <a:pt x="75" y="47"/>
                      <a:pt x="120" y="32"/>
                    </a:cubicBezTo>
                    <a:cubicBezTo>
                      <a:pt x="148" y="4"/>
                      <a:pt x="134" y="13"/>
                      <a:pt x="160" y="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0" dist="127000" dir="4200000" algn="ctr" rotWithShape="0">
                  <a:srgbClr val="000000">
                    <a:alpha val="1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hangingPunct="1"/>
                <a:endParaRPr lang="zh-CN" altLang="en-US" sz="1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A754C805-1CE7-4E03-B36B-77A44A869ED9}"/>
                </a:ext>
              </a:extLst>
            </p:cNvPr>
            <p:cNvCxnSpPr/>
            <p:nvPr/>
          </p:nvCxnSpPr>
          <p:spPr>
            <a:xfrm flipV="1">
              <a:off x="7051456" y="3856457"/>
              <a:ext cx="308695" cy="288032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42D867CD-0287-49F5-B849-BFDFEBB814D0}"/>
              </a:ext>
            </a:extLst>
          </p:cNvPr>
          <p:cNvGrpSpPr/>
          <p:nvPr/>
        </p:nvGrpSpPr>
        <p:grpSpPr>
          <a:xfrm>
            <a:off x="4203347" y="2425347"/>
            <a:ext cx="4472908" cy="1211203"/>
            <a:chOff x="4203347" y="2425347"/>
            <a:chExt cx="4472908" cy="1211203"/>
          </a:xfrm>
        </p:grpSpPr>
        <p:grpSp>
          <p:nvGrpSpPr>
            <p:cNvPr id="66639" name="Group 79"/>
            <p:cNvGrpSpPr>
              <a:grpSpLocks/>
            </p:cNvGrpSpPr>
            <p:nvPr/>
          </p:nvGrpSpPr>
          <p:grpSpPr bwMode="auto">
            <a:xfrm>
              <a:off x="6376144" y="2425347"/>
              <a:ext cx="2300111" cy="1211203"/>
              <a:chOff x="3472" y="1944"/>
              <a:chExt cx="1304" cy="824"/>
            </a:xfrm>
          </p:grpSpPr>
          <p:sp>
            <p:nvSpPr>
              <p:cNvPr id="44065" name="Rectangle 80"/>
              <p:cNvSpPr>
                <a:spLocks noChangeArrowheads="1"/>
              </p:cNvSpPr>
              <p:nvPr/>
            </p:nvSpPr>
            <p:spPr bwMode="auto">
              <a:xfrm rot="16200000">
                <a:off x="3673" y="1743"/>
                <a:ext cx="528" cy="929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  <a:headEnd/>
                <a:tailEnd/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 eaLnBrk="0" hangingPunct="0">
                  <a:defRPr sz="32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32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32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32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32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altLang="zh-CN" sz="2400" dirty="0">
                    <a:solidFill>
                      <a:srgbClr val="FFC000"/>
                    </a:solidFill>
                    <a:latin typeface="Tahoma" pitchFamily="34" charset="0"/>
                  </a:rPr>
                  <a:t>40</a:t>
                </a:r>
              </a:p>
            </p:txBody>
          </p:sp>
          <p:sp>
            <p:nvSpPr>
              <p:cNvPr id="49186" name="Line 81"/>
              <p:cNvSpPr>
                <a:spLocks noChangeShapeType="1"/>
              </p:cNvSpPr>
              <p:nvPr/>
            </p:nvSpPr>
            <p:spPr bwMode="auto">
              <a:xfrm flipH="1">
                <a:off x="3666" y="2372"/>
                <a:ext cx="140" cy="396"/>
              </a:xfrm>
              <a:prstGeom prst="line">
                <a:avLst/>
              </a:prstGeom>
              <a:noFill/>
              <a:ln w="9525">
                <a:solidFill>
                  <a:srgbClr val="FFC000"/>
                </a:solidFill>
                <a:round/>
                <a:headEnd type="oval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3556"/>
              </a:p>
            </p:txBody>
          </p:sp>
          <p:sp>
            <p:nvSpPr>
              <p:cNvPr id="49187" name="Line 82"/>
              <p:cNvSpPr>
                <a:spLocks noChangeShapeType="1"/>
              </p:cNvSpPr>
              <p:nvPr/>
            </p:nvSpPr>
            <p:spPr bwMode="auto">
              <a:xfrm>
                <a:off x="4080" y="2372"/>
                <a:ext cx="696" cy="388"/>
              </a:xfrm>
              <a:prstGeom prst="line">
                <a:avLst/>
              </a:prstGeom>
              <a:noFill/>
              <a:ln w="9525">
                <a:solidFill>
                  <a:srgbClr val="FFC000"/>
                </a:solidFill>
                <a:round/>
                <a:headEnd type="oval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3556"/>
              </a:p>
            </p:txBody>
          </p:sp>
        </p:grp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7FBD21C1-40CB-4DA5-9C8D-7C855C41674F}"/>
                </a:ext>
              </a:extLst>
            </p:cNvPr>
            <p:cNvCxnSpPr/>
            <p:nvPr/>
          </p:nvCxnSpPr>
          <p:spPr>
            <a:xfrm flipV="1">
              <a:off x="5207820" y="3104656"/>
              <a:ext cx="308695" cy="288032"/>
            </a:xfrm>
            <a:prstGeom prst="line">
              <a:avLst/>
            </a:prstGeom>
            <a:ln w="317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3ED48897-4D19-4762-8F24-63FAACAFE513}"/>
                </a:ext>
              </a:extLst>
            </p:cNvPr>
            <p:cNvCxnSpPr/>
            <p:nvPr/>
          </p:nvCxnSpPr>
          <p:spPr>
            <a:xfrm flipV="1">
              <a:off x="4203347" y="2648773"/>
              <a:ext cx="308695" cy="288032"/>
            </a:xfrm>
            <a:prstGeom prst="line">
              <a:avLst/>
            </a:prstGeom>
            <a:ln w="317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66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55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t>删除</a:t>
            </a:r>
            <a:r>
              <a:rPr lang="en-US" altLang="zh-CN"/>
              <a:t>B+</a:t>
            </a:r>
            <a:r>
              <a:t>树</a:t>
            </a:r>
          </a:p>
        </p:txBody>
      </p:sp>
      <p:sp>
        <p:nvSpPr>
          <p:cNvPr id="48131" name="Rectangle 54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687514" y="769268"/>
            <a:ext cx="9001000" cy="223202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00939" indent="-500939" eaLnBrk="1" hangingPunct="1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222" dirty="0"/>
              <a:t>直接删除</a:t>
            </a:r>
            <a:r>
              <a:rPr lang="en-US" altLang="zh-CN" sz="2222" dirty="0"/>
              <a:t>Simple case</a:t>
            </a:r>
          </a:p>
          <a:p>
            <a:pPr marL="500939" indent="-500939" eaLnBrk="1" hangingPunct="1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222" dirty="0"/>
              <a:t>与兄弟节点合并</a:t>
            </a:r>
            <a:r>
              <a:rPr lang="en-US" altLang="zh-CN" sz="2222" dirty="0"/>
              <a:t>Coalesce with neighbor (sibling)</a:t>
            </a:r>
          </a:p>
          <a:p>
            <a:pPr marL="500939" indent="-500939" eaLnBrk="1" hangingPunct="1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222" dirty="0"/>
              <a:t>重新分配键</a:t>
            </a:r>
            <a:r>
              <a:rPr lang="en-US" altLang="zh-CN" sz="2222" dirty="0"/>
              <a:t>Re-distribute keys</a:t>
            </a:r>
          </a:p>
          <a:p>
            <a:pPr marL="500939" indent="-500939" eaLnBrk="1" hangingPunct="1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222" dirty="0"/>
              <a:t>在非叶节点合并</a:t>
            </a:r>
            <a:r>
              <a:rPr lang="en-US" altLang="zh-CN" sz="2222" dirty="0"/>
              <a:t>Cases (b) or (c) at non-leaf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标题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简单删除</a:t>
            </a:r>
            <a:r>
              <a:rPr lang="en-US" altLang="zh-CN" dirty="0"/>
              <a:t>Delete 35</a:t>
            </a:r>
            <a:endParaRPr dirty="0"/>
          </a:p>
        </p:txBody>
      </p:sp>
      <p:sp>
        <p:nvSpPr>
          <p:cNvPr id="46083" name="Rectangle 3"/>
          <p:cNvSpPr>
            <a:spLocks noChangeArrowheads="1"/>
          </p:cNvSpPr>
          <p:nvPr/>
        </p:nvSpPr>
        <p:spPr bwMode="auto">
          <a:xfrm rot="-5400000">
            <a:off x="4515550" y="1462884"/>
            <a:ext cx="776111" cy="1693333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</a:p>
          <a:p>
            <a:pPr algn="ctr" eaLnBrk="1" hangingPunct="1"/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</a:p>
          <a:p>
            <a:pPr algn="ctr" eaLnBrk="1" hangingPunct="1"/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</a:p>
        </p:txBody>
      </p:sp>
      <p:sp>
        <p:nvSpPr>
          <p:cNvPr id="46084" name="Rectangle 4"/>
          <p:cNvSpPr>
            <a:spLocks noChangeArrowheads="1"/>
          </p:cNvSpPr>
          <p:nvPr/>
        </p:nvSpPr>
        <p:spPr bwMode="auto">
          <a:xfrm rot="-5400000">
            <a:off x="3330217" y="2803439"/>
            <a:ext cx="776111" cy="16933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</a:p>
          <a:p>
            <a:pPr algn="ctr" eaLnBrk="1" hangingPunct="1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</a:p>
          <a:p>
            <a:pPr algn="ctr" eaLnBrk="1" hangingPunct="1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</a:p>
          <a:p>
            <a:pPr algn="ctr" eaLnBrk="1" hangingPunct="1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35</a:t>
            </a:r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 rot="-5400000">
            <a:off x="5785550" y="2803439"/>
            <a:ext cx="776111" cy="16933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</a:p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</a:p>
        </p:txBody>
      </p:sp>
      <p:sp>
        <p:nvSpPr>
          <p:cNvPr id="51206" name="Line 6"/>
          <p:cNvSpPr>
            <a:spLocks noChangeShapeType="1"/>
          </p:cNvSpPr>
          <p:nvPr/>
        </p:nvSpPr>
        <p:spPr bwMode="auto">
          <a:xfrm>
            <a:off x="5007993" y="1403096"/>
            <a:ext cx="0" cy="51839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1207" name="Line 7"/>
          <p:cNvSpPr>
            <a:spLocks noChangeShapeType="1"/>
          </p:cNvSpPr>
          <p:nvPr/>
        </p:nvSpPr>
        <p:spPr bwMode="auto">
          <a:xfrm>
            <a:off x="1408917" y="3263661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1208" name="Line 8"/>
          <p:cNvSpPr>
            <a:spLocks noChangeShapeType="1"/>
          </p:cNvSpPr>
          <p:nvPr/>
        </p:nvSpPr>
        <p:spPr bwMode="auto">
          <a:xfrm>
            <a:off x="1408917" y="4055868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1209" name="Line 9"/>
          <p:cNvSpPr>
            <a:spLocks noChangeShapeType="1"/>
          </p:cNvSpPr>
          <p:nvPr/>
        </p:nvSpPr>
        <p:spPr bwMode="auto">
          <a:xfrm>
            <a:off x="2170917" y="3262050"/>
            <a:ext cx="0" cy="7938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1210" name="Line 10"/>
          <p:cNvSpPr>
            <a:spLocks noChangeShapeType="1"/>
          </p:cNvSpPr>
          <p:nvPr/>
        </p:nvSpPr>
        <p:spPr bwMode="auto">
          <a:xfrm flipH="1">
            <a:off x="3633605" y="2485939"/>
            <a:ext cx="1137700" cy="776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1211" name="Line 11"/>
          <p:cNvSpPr>
            <a:spLocks noChangeShapeType="1"/>
          </p:cNvSpPr>
          <p:nvPr/>
        </p:nvSpPr>
        <p:spPr bwMode="auto">
          <a:xfrm>
            <a:off x="5109971" y="2485939"/>
            <a:ext cx="1063635" cy="776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1212" name="Line 12"/>
          <p:cNvSpPr>
            <a:spLocks noChangeShapeType="1"/>
          </p:cNvSpPr>
          <p:nvPr/>
        </p:nvSpPr>
        <p:spPr bwMode="auto">
          <a:xfrm flipH="1">
            <a:off x="1839730" y="2471455"/>
            <a:ext cx="2480028" cy="79059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1213" name="Line 13"/>
          <p:cNvSpPr>
            <a:spLocks noChangeShapeType="1"/>
          </p:cNvSpPr>
          <p:nvPr/>
        </p:nvSpPr>
        <p:spPr bwMode="auto">
          <a:xfrm>
            <a:off x="5533305" y="2483091"/>
            <a:ext cx="1994968" cy="77896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1214" name="Line 14"/>
          <p:cNvSpPr>
            <a:spLocks noChangeShapeType="1"/>
          </p:cNvSpPr>
          <p:nvPr/>
        </p:nvSpPr>
        <p:spPr bwMode="auto">
          <a:xfrm>
            <a:off x="1968495" y="3649588"/>
            <a:ext cx="90311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1215" name="Line 15"/>
          <p:cNvSpPr>
            <a:spLocks noChangeShapeType="1"/>
          </p:cNvSpPr>
          <p:nvPr/>
        </p:nvSpPr>
        <p:spPr bwMode="auto">
          <a:xfrm>
            <a:off x="4522606" y="3619436"/>
            <a:ext cx="8043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1216" name="Line 16"/>
          <p:cNvSpPr>
            <a:spLocks noChangeShapeType="1"/>
          </p:cNvSpPr>
          <p:nvPr/>
        </p:nvSpPr>
        <p:spPr bwMode="auto">
          <a:xfrm flipH="1">
            <a:off x="7528272" y="3269479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1217" name="Line 17"/>
          <p:cNvSpPr>
            <a:spLocks noChangeShapeType="1"/>
          </p:cNvSpPr>
          <p:nvPr/>
        </p:nvSpPr>
        <p:spPr bwMode="auto">
          <a:xfrm>
            <a:off x="7528272" y="3269479"/>
            <a:ext cx="0" cy="7686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1218" name="Line 18"/>
          <p:cNvSpPr>
            <a:spLocks noChangeShapeType="1"/>
          </p:cNvSpPr>
          <p:nvPr/>
        </p:nvSpPr>
        <p:spPr bwMode="auto">
          <a:xfrm>
            <a:off x="7528272" y="4055868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1219" name="Line 19"/>
          <p:cNvSpPr>
            <a:spLocks noChangeShapeType="1"/>
          </p:cNvSpPr>
          <p:nvPr/>
        </p:nvSpPr>
        <p:spPr bwMode="auto">
          <a:xfrm>
            <a:off x="6850939" y="3589284"/>
            <a:ext cx="6773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1220" name="Line 20"/>
          <p:cNvSpPr>
            <a:spLocks noChangeShapeType="1"/>
          </p:cNvSpPr>
          <p:nvPr/>
        </p:nvSpPr>
        <p:spPr bwMode="auto">
          <a:xfrm>
            <a:off x="3207792" y="3874121"/>
            <a:ext cx="0" cy="4233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1221" name="Line 21"/>
          <p:cNvSpPr>
            <a:spLocks noChangeShapeType="1"/>
          </p:cNvSpPr>
          <p:nvPr/>
        </p:nvSpPr>
        <p:spPr bwMode="auto">
          <a:xfrm>
            <a:off x="3520716" y="3874121"/>
            <a:ext cx="0" cy="4233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1222" name="Line 22"/>
          <p:cNvSpPr>
            <a:spLocks noChangeShapeType="1"/>
          </p:cNvSpPr>
          <p:nvPr/>
        </p:nvSpPr>
        <p:spPr bwMode="auto">
          <a:xfrm>
            <a:off x="3836406" y="3897051"/>
            <a:ext cx="0" cy="4233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1223" name="Line 23"/>
          <p:cNvSpPr>
            <a:spLocks noChangeShapeType="1"/>
          </p:cNvSpPr>
          <p:nvPr/>
        </p:nvSpPr>
        <p:spPr bwMode="auto">
          <a:xfrm>
            <a:off x="6004272" y="3897051"/>
            <a:ext cx="0" cy="4233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1224" name="Line 24"/>
          <p:cNvSpPr>
            <a:spLocks noChangeShapeType="1"/>
          </p:cNvSpPr>
          <p:nvPr/>
        </p:nvSpPr>
        <p:spPr bwMode="auto">
          <a:xfrm>
            <a:off x="6427605" y="3897051"/>
            <a:ext cx="0" cy="4233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1225" name="Text Box 25"/>
          <p:cNvSpPr txBox="1">
            <a:spLocks noChangeArrowheads="1"/>
          </p:cNvSpPr>
          <p:nvPr/>
        </p:nvSpPr>
        <p:spPr bwMode="auto">
          <a:xfrm>
            <a:off x="6862190" y="1233295"/>
            <a:ext cx="112402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>
                <a:latin typeface="Tahoma" panose="020B0604030504040204" pitchFamily="34" charset="0"/>
              </a:rPr>
              <a:t>n=4</a:t>
            </a:r>
          </a:p>
        </p:txBody>
      </p:sp>
      <p:sp>
        <p:nvSpPr>
          <p:cNvPr id="51226" name="Line 33"/>
          <p:cNvSpPr>
            <a:spLocks noChangeShapeType="1"/>
          </p:cNvSpPr>
          <p:nvPr/>
        </p:nvSpPr>
        <p:spPr bwMode="auto">
          <a:xfrm>
            <a:off x="4164916" y="3897051"/>
            <a:ext cx="0" cy="4233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12A6776-446A-4EAF-90D1-E14B2F4217E9}"/>
              </a:ext>
            </a:extLst>
          </p:cNvPr>
          <p:cNvGrpSpPr/>
          <p:nvPr/>
        </p:nvGrpSpPr>
        <p:grpSpPr>
          <a:xfrm>
            <a:off x="4028716" y="3470813"/>
            <a:ext cx="308696" cy="781920"/>
            <a:chOff x="4028716" y="3470813"/>
            <a:chExt cx="308696" cy="781920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BF71A5C6-4DF4-4D07-BD3D-5221D7888ACF}"/>
                </a:ext>
              </a:extLst>
            </p:cNvPr>
            <p:cNvCxnSpPr/>
            <p:nvPr/>
          </p:nvCxnSpPr>
          <p:spPr>
            <a:xfrm flipV="1">
              <a:off x="4028717" y="3964701"/>
              <a:ext cx="308695" cy="288032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69B8184C-2D9A-4617-98FA-F3A0BC98DBD9}"/>
                </a:ext>
              </a:extLst>
            </p:cNvPr>
            <p:cNvCxnSpPr/>
            <p:nvPr/>
          </p:nvCxnSpPr>
          <p:spPr>
            <a:xfrm flipV="1">
              <a:off x="4028716" y="3470813"/>
              <a:ext cx="308695" cy="288032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3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t>索引的分类</a:t>
            </a:r>
          </a:p>
        </p:txBody>
      </p:sp>
      <p:sp>
        <p:nvSpPr>
          <p:cNvPr id="12291" name="文本框 2"/>
          <p:cNvSpPr txBox="1">
            <a:spLocks noChangeArrowheads="1"/>
          </p:cNvSpPr>
          <p:nvPr/>
        </p:nvSpPr>
        <p:spPr bwMode="auto">
          <a:xfrm>
            <a:off x="731785" y="651278"/>
            <a:ext cx="8322028" cy="4956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9248" tIns="39624" rIns="79248" bIns="39624">
            <a:spAutoFit/>
          </a:bodyPr>
          <a:lstStyle>
            <a:lvl1pPr defTabSz="712788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12788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12788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12788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12788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Clr>
                <a:srgbClr val="1AE2E2"/>
              </a:buClr>
            </a:pPr>
            <a:r>
              <a:rPr lang="en-US" altLang="zh-CN" sz="1778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778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、直接创建索引和间接创建索引</a:t>
            </a:r>
            <a:endParaRPr lang="en-US" altLang="zh-CN" sz="1778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57188" indent="269875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kumimoji="1" lang="zh-CN" altLang="en-US" sz="1778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直接创建索引：</a:t>
            </a:r>
            <a:r>
              <a:rPr kumimoji="1" lang="en-US" altLang="zh-CN" sz="1778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CREATE INDEX  </a:t>
            </a:r>
            <a:r>
              <a:rPr kumimoji="1" lang="en-US" altLang="zh-CN" sz="1778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mycolum_index</a:t>
            </a:r>
            <a:r>
              <a:rPr kumimoji="1" lang="en-US" altLang="zh-CN" sz="1778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ON table ( </a:t>
            </a:r>
            <a:r>
              <a:rPr kumimoji="1" lang="en-US" altLang="zh-CN" sz="1778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mycolum</a:t>
            </a:r>
            <a:r>
              <a:rPr kumimoji="1" lang="en-US" altLang="zh-CN" sz="1778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357188" indent="269875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kumimoji="1" lang="zh-CN" altLang="en-US" sz="1778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间接创建索引：</a:t>
            </a:r>
            <a:r>
              <a:rPr kumimoji="1" lang="zh-CN" altLang="en-US" sz="1778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定义主键约束或者唯一性键约束，可以间接创建索引</a:t>
            </a:r>
            <a:endParaRPr kumimoji="1" lang="en-US" altLang="zh-CN" sz="1778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AE2E2"/>
              </a:buClr>
            </a:pPr>
            <a:r>
              <a:rPr lang="en-US" altLang="zh-CN" sz="1778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778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、普通索引和唯一性索引</a:t>
            </a:r>
            <a:endParaRPr lang="en-US" altLang="zh-CN" sz="1778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57188" indent="2698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778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普通索引：</a:t>
            </a:r>
            <a:r>
              <a:rPr kumimoji="1" lang="en-US" altLang="zh-CN" sz="1778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CREATE INDEX  </a:t>
            </a:r>
            <a:r>
              <a:rPr kumimoji="1" lang="en-US" altLang="zh-CN" sz="1778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mycolum_index</a:t>
            </a:r>
            <a:r>
              <a:rPr kumimoji="1" lang="en-US" altLang="zh-CN" sz="1778" dirty="0">
                <a:latin typeface="微软雅黑" panose="020B0503020204020204" pitchFamily="34" charset="-122"/>
                <a:ea typeface="微软雅黑" panose="020B0503020204020204" pitchFamily="34" charset="-122"/>
              </a:rPr>
              <a:t> ON table ( </a:t>
            </a:r>
            <a:r>
              <a:rPr kumimoji="1" lang="en-US" altLang="zh-CN" sz="1778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mycolum</a:t>
            </a:r>
            <a:r>
              <a:rPr kumimoji="1" lang="en-US" altLang="zh-CN" sz="1778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357188" indent="2698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778" dirty="0">
                <a:latin typeface="微软雅黑" panose="020B0503020204020204" pitchFamily="34" charset="-122"/>
                <a:ea typeface="微软雅黑" panose="020B0503020204020204" pitchFamily="34" charset="-122"/>
              </a:rPr>
              <a:t>唯一索引：保证在索引列中的全部数据是唯一的</a:t>
            </a:r>
            <a:endParaRPr kumimoji="1" lang="en-US" altLang="zh-CN" sz="1778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AE2E2"/>
              </a:buClr>
            </a:pPr>
            <a:r>
              <a:rPr kumimoji="1" lang="en-US" altLang="zh-CN" sz="1778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CREATE </a:t>
            </a:r>
            <a:r>
              <a:rPr kumimoji="1" lang="en-US" altLang="zh-CN" sz="1778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UNIQUE</a:t>
            </a:r>
            <a:r>
              <a:rPr kumimoji="1" lang="en-US" altLang="zh-CN" sz="1778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INDEX  </a:t>
            </a:r>
            <a:r>
              <a:rPr kumimoji="1" lang="en-US" altLang="zh-CN" sz="1778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mycolum_index</a:t>
            </a:r>
            <a:r>
              <a:rPr kumimoji="1" lang="en-US" altLang="zh-CN" sz="1778" dirty="0">
                <a:latin typeface="微软雅黑" panose="020B0503020204020204" pitchFamily="34" charset="-122"/>
                <a:ea typeface="微软雅黑" panose="020B0503020204020204" pitchFamily="34" charset="-122"/>
              </a:rPr>
              <a:t> ON table ( </a:t>
            </a:r>
            <a:r>
              <a:rPr kumimoji="1" lang="en-US" altLang="zh-CN" sz="1778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mycolum</a:t>
            </a:r>
            <a:r>
              <a:rPr kumimoji="1" lang="en-US" altLang="zh-CN" sz="1778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  <a:buClr>
                <a:srgbClr val="1AE2E2"/>
              </a:buClr>
            </a:pPr>
            <a:r>
              <a:rPr lang="en-US" altLang="zh-CN" sz="1778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778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、单个索引和复合索引</a:t>
            </a:r>
            <a:endParaRPr lang="en-US" altLang="zh-CN" sz="1778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AE2E2"/>
              </a:buClr>
            </a:pPr>
            <a:r>
              <a:rPr kumimoji="1" lang="en-US" altLang="zh-CN" sz="1778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CREATE INDEX  </a:t>
            </a:r>
            <a:r>
              <a:rPr kumimoji="1" lang="en-US" altLang="zh-CN" sz="1778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mycolum_index</a:t>
            </a:r>
            <a:r>
              <a:rPr kumimoji="1" lang="en-US" altLang="zh-CN" sz="1778" dirty="0">
                <a:latin typeface="微软雅黑" panose="020B0503020204020204" pitchFamily="34" charset="-122"/>
                <a:ea typeface="微软雅黑" panose="020B0503020204020204" pitchFamily="34" charset="-122"/>
              </a:rPr>
              <a:t> ON table ( col1</a:t>
            </a:r>
            <a:r>
              <a:rPr kumimoji="1" lang="zh-CN" altLang="en-US" sz="1778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1" lang="en-US" altLang="zh-CN" sz="1778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col2…)</a:t>
            </a:r>
          </a:p>
          <a:p>
            <a:pPr>
              <a:lnSpc>
                <a:spcPct val="150000"/>
              </a:lnSpc>
              <a:buClr>
                <a:srgbClr val="1AE2E2"/>
              </a:buClr>
            </a:pPr>
            <a:r>
              <a:rPr lang="en-US" altLang="zh-CN" sz="1778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778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、聚集索引和非聚集索引</a:t>
            </a:r>
            <a:endParaRPr lang="en-US" altLang="zh-CN" sz="1778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57188" indent="2698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zh-CN" sz="1778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聚集索引</a:t>
            </a:r>
            <a:r>
              <a:rPr kumimoji="1" lang="zh-CN" altLang="en-US" sz="1778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zh-CN" altLang="zh-CN" sz="1778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表数据按照索引的顺序来存储的</a:t>
            </a:r>
            <a:r>
              <a:rPr kumimoji="1" lang="zh-CN" altLang="zh-CN" sz="1778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1" lang="en-US" altLang="zh-CN" sz="1778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57188" indent="2698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zh-CN" sz="1778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非聚集索引</a:t>
            </a:r>
            <a:r>
              <a:rPr kumimoji="1" lang="zh-CN" altLang="en-US" sz="1778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zh-CN" altLang="zh-CN" sz="1778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表数据存储顺序与索引顺序无关。</a:t>
            </a:r>
            <a:endParaRPr kumimoji="1" lang="en-US" altLang="zh-CN" sz="1778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Tm="109595">
    <p:rand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与兄弟节点合并</a:t>
            </a:r>
            <a:r>
              <a:rPr dirty="0"/>
              <a:t>，</a:t>
            </a:r>
            <a:r>
              <a:rPr lang="en-US" altLang="zh-CN" dirty="0"/>
              <a:t>delete 50</a:t>
            </a:r>
            <a:endParaRPr dirty="0"/>
          </a:p>
        </p:txBody>
      </p:sp>
      <p:sp>
        <p:nvSpPr>
          <p:cNvPr id="47107" name="Rectangle 67"/>
          <p:cNvSpPr>
            <a:spLocks noChangeArrowheads="1"/>
          </p:cNvSpPr>
          <p:nvPr/>
        </p:nvSpPr>
        <p:spPr bwMode="auto">
          <a:xfrm rot="-5400000">
            <a:off x="4732515" y="1398765"/>
            <a:ext cx="776111" cy="1693333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</a:p>
          <a:p>
            <a:pPr algn="ctr" eaLnBrk="1" hangingPunct="1"/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</a:p>
          <a:p>
            <a:pPr algn="ctr" eaLnBrk="1" hangingPunct="1"/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</a:p>
        </p:txBody>
      </p:sp>
      <p:sp>
        <p:nvSpPr>
          <p:cNvPr id="47108" name="Rectangle 68"/>
          <p:cNvSpPr>
            <a:spLocks noChangeArrowheads="1"/>
          </p:cNvSpPr>
          <p:nvPr/>
        </p:nvSpPr>
        <p:spPr bwMode="auto">
          <a:xfrm rot="-5400000">
            <a:off x="3547181" y="2739320"/>
            <a:ext cx="776111" cy="16933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</a:p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</a:p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</a:p>
          <a:p>
            <a:pPr algn="ctr" eaLnBrk="1" hangingPunct="1"/>
            <a:endParaRPr lang="zh-CN" altLang="en-US" sz="1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109" name="Rectangle 69"/>
          <p:cNvSpPr>
            <a:spLocks noChangeArrowheads="1"/>
          </p:cNvSpPr>
          <p:nvPr/>
        </p:nvSpPr>
        <p:spPr bwMode="auto">
          <a:xfrm rot="-5400000">
            <a:off x="6002515" y="2739320"/>
            <a:ext cx="776111" cy="16933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</a:p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</a:p>
        </p:txBody>
      </p:sp>
      <p:sp>
        <p:nvSpPr>
          <p:cNvPr id="52230" name="Line 70"/>
          <p:cNvSpPr>
            <a:spLocks noChangeShapeType="1"/>
          </p:cNvSpPr>
          <p:nvPr/>
        </p:nvSpPr>
        <p:spPr bwMode="auto">
          <a:xfrm flipH="1">
            <a:off x="5078236" y="1292932"/>
            <a:ext cx="1763" cy="56444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5E09DF8-2BD5-476A-9D28-D84FD469FBD8}"/>
              </a:ext>
            </a:extLst>
          </p:cNvPr>
          <p:cNvGrpSpPr/>
          <p:nvPr/>
        </p:nvGrpSpPr>
        <p:grpSpPr>
          <a:xfrm>
            <a:off x="1486152" y="3197930"/>
            <a:ext cx="762000" cy="799707"/>
            <a:chOff x="1479903" y="3197931"/>
            <a:chExt cx="762000" cy="705556"/>
          </a:xfrm>
        </p:grpSpPr>
        <p:sp>
          <p:nvSpPr>
            <p:cNvPr id="52231" name="Line 71"/>
            <p:cNvSpPr>
              <a:spLocks noChangeShapeType="1"/>
            </p:cNvSpPr>
            <p:nvPr/>
          </p:nvSpPr>
          <p:spPr bwMode="auto">
            <a:xfrm>
              <a:off x="1479903" y="3197931"/>
              <a:ext cx="76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556"/>
            </a:p>
          </p:txBody>
        </p:sp>
        <p:sp>
          <p:nvSpPr>
            <p:cNvPr id="52232" name="Line 72"/>
            <p:cNvSpPr>
              <a:spLocks noChangeShapeType="1"/>
            </p:cNvSpPr>
            <p:nvPr/>
          </p:nvSpPr>
          <p:spPr bwMode="auto">
            <a:xfrm>
              <a:off x="1479903" y="3903487"/>
              <a:ext cx="76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556"/>
            </a:p>
          </p:txBody>
        </p:sp>
        <p:sp>
          <p:nvSpPr>
            <p:cNvPr id="52233" name="Line 73"/>
            <p:cNvSpPr>
              <a:spLocks noChangeShapeType="1"/>
            </p:cNvSpPr>
            <p:nvPr/>
          </p:nvSpPr>
          <p:spPr bwMode="auto">
            <a:xfrm>
              <a:off x="2241903" y="3197931"/>
              <a:ext cx="0" cy="7055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556"/>
            </a:p>
          </p:txBody>
        </p:sp>
      </p:grpSp>
      <p:sp>
        <p:nvSpPr>
          <p:cNvPr id="52234" name="Line 74"/>
          <p:cNvSpPr>
            <a:spLocks noChangeShapeType="1"/>
          </p:cNvSpPr>
          <p:nvPr/>
        </p:nvSpPr>
        <p:spPr bwMode="auto">
          <a:xfrm flipH="1">
            <a:off x="3880556" y="2310695"/>
            <a:ext cx="1030111" cy="887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2235" name="Line 75"/>
          <p:cNvSpPr>
            <a:spLocks noChangeShapeType="1"/>
          </p:cNvSpPr>
          <p:nvPr/>
        </p:nvSpPr>
        <p:spPr bwMode="auto">
          <a:xfrm>
            <a:off x="5291667" y="2310695"/>
            <a:ext cx="987778" cy="887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2236" name="Line 76"/>
          <p:cNvSpPr>
            <a:spLocks noChangeShapeType="1"/>
          </p:cNvSpPr>
          <p:nvPr/>
        </p:nvSpPr>
        <p:spPr bwMode="auto">
          <a:xfrm flipH="1">
            <a:off x="2039056" y="2310695"/>
            <a:ext cx="2361848" cy="887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2237" name="Line 77"/>
          <p:cNvSpPr>
            <a:spLocks noChangeShapeType="1"/>
          </p:cNvSpPr>
          <p:nvPr/>
        </p:nvSpPr>
        <p:spPr bwMode="auto">
          <a:xfrm>
            <a:off x="5836709" y="2310694"/>
            <a:ext cx="2370667" cy="84666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2238" name="Line 78"/>
          <p:cNvSpPr>
            <a:spLocks noChangeShapeType="1"/>
          </p:cNvSpPr>
          <p:nvPr/>
        </p:nvSpPr>
        <p:spPr bwMode="auto">
          <a:xfrm>
            <a:off x="2248152" y="3577580"/>
            <a:ext cx="8404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2239" name="Line 79"/>
          <p:cNvSpPr>
            <a:spLocks noChangeShapeType="1"/>
          </p:cNvSpPr>
          <p:nvPr/>
        </p:nvSpPr>
        <p:spPr bwMode="auto">
          <a:xfrm>
            <a:off x="4781904" y="357758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208FA01-B501-4B71-A40B-2486BC9A9133}"/>
              </a:ext>
            </a:extLst>
          </p:cNvPr>
          <p:cNvGrpSpPr/>
          <p:nvPr/>
        </p:nvGrpSpPr>
        <p:grpSpPr>
          <a:xfrm>
            <a:off x="7745237" y="3197930"/>
            <a:ext cx="762000" cy="776109"/>
            <a:chOff x="7745237" y="3197931"/>
            <a:chExt cx="762000" cy="635000"/>
          </a:xfrm>
        </p:grpSpPr>
        <p:sp>
          <p:nvSpPr>
            <p:cNvPr id="52240" name="Line 80"/>
            <p:cNvSpPr>
              <a:spLocks noChangeShapeType="1"/>
            </p:cNvSpPr>
            <p:nvPr/>
          </p:nvSpPr>
          <p:spPr bwMode="auto">
            <a:xfrm flipH="1">
              <a:off x="7745237" y="3197931"/>
              <a:ext cx="76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556"/>
            </a:p>
          </p:txBody>
        </p:sp>
        <p:sp>
          <p:nvSpPr>
            <p:cNvPr id="52241" name="Line 81"/>
            <p:cNvSpPr>
              <a:spLocks noChangeShapeType="1"/>
            </p:cNvSpPr>
            <p:nvPr/>
          </p:nvSpPr>
          <p:spPr bwMode="auto">
            <a:xfrm>
              <a:off x="7745237" y="3197931"/>
              <a:ext cx="0" cy="635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556"/>
            </a:p>
          </p:txBody>
        </p:sp>
        <p:sp>
          <p:nvSpPr>
            <p:cNvPr id="52242" name="Line 82"/>
            <p:cNvSpPr>
              <a:spLocks noChangeShapeType="1"/>
            </p:cNvSpPr>
            <p:nvPr/>
          </p:nvSpPr>
          <p:spPr bwMode="auto">
            <a:xfrm>
              <a:off x="7745237" y="3832931"/>
              <a:ext cx="76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556"/>
            </a:p>
          </p:txBody>
        </p:sp>
      </p:grpSp>
      <p:sp>
        <p:nvSpPr>
          <p:cNvPr id="52243" name="Line 83"/>
          <p:cNvSpPr>
            <a:spLocks noChangeShapeType="1"/>
          </p:cNvSpPr>
          <p:nvPr/>
        </p:nvSpPr>
        <p:spPr bwMode="auto">
          <a:xfrm>
            <a:off x="7237237" y="3559403"/>
            <a:ext cx="50799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2244" name="Line 84"/>
          <p:cNvSpPr>
            <a:spLocks noChangeShapeType="1"/>
          </p:cNvSpPr>
          <p:nvPr/>
        </p:nvSpPr>
        <p:spPr bwMode="auto">
          <a:xfrm>
            <a:off x="3314348" y="3832931"/>
            <a:ext cx="0" cy="4233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2245" name="Line 85"/>
          <p:cNvSpPr>
            <a:spLocks noChangeShapeType="1"/>
          </p:cNvSpPr>
          <p:nvPr/>
        </p:nvSpPr>
        <p:spPr bwMode="auto">
          <a:xfrm>
            <a:off x="3737681" y="3832931"/>
            <a:ext cx="0" cy="4233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2246" name="Line 86"/>
          <p:cNvSpPr>
            <a:spLocks noChangeShapeType="1"/>
          </p:cNvSpPr>
          <p:nvPr/>
        </p:nvSpPr>
        <p:spPr bwMode="auto">
          <a:xfrm>
            <a:off x="4132792" y="3832931"/>
            <a:ext cx="0" cy="4233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2247" name="Line 87"/>
          <p:cNvSpPr>
            <a:spLocks noChangeShapeType="1"/>
          </p:cNvSpPr>
          <p:nvPr/>
        </p:nvSpPr>
        <p:spPr bwMode="auto">
          <a:xfrm>
            <a:off x="6221237" y="3832931"/>
            <a:ext cx="0" cy="4233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2248" name="Line 88"/>
          <p:cNvSpPr>
            <a:spLocks noChangeShapeType="1"/>
          </p:cNvSpPr>
          <p:nvPr/>
        </p:nvSpPr>
        <p:spPr bwMode="auto">
          <a:xfrm>
            <a:off x="6644570" y="3832931"/>
            <a:ext cx="0" cy="4233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2249" name="Text Box 89"/>
          <p:cNvSpPr txBox="1">
            <a:spLocks noChangeArrowheads="1"/>
          </p:cNvSpPr>
          <p:nvPr/>
        </p:nvSpPr>
        <p:spPr bwMode="auto">
          <a:xfrm>
            <a:off x="7276710" y="1199161"/>
            <a:ext cx="112402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>
                <a:solidFill>
                  <a:schemeClr val="tx2"/>
                </a:solidFill>
                <a:latin typeface="Tahoma" panose="020B0604030504040204" pitchFamily="34" charset="0"/>
              </a:rPr>
              <a:t>n=4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8067B47-4B7C-43EF-AD83-0B459D374649}"/>
              </a:ext>
            </a:extLst>
          </p:cNvPr>
          <p:cNvGrpSpPr/>
          <p:nvPr/>
        </p:nvGrpSpPr>
        <p:grpSpPr>
          <a:xfrm>
            <a:off x="4199730" y="2115539"/>
            <a:ext cx="2739147" cy="2162171"/>
            <a:chOff x="4199730" y="2115539"/>
            <a:chExt cx="2739147" cy="2162171"/>
          </a:xfrm>
        </p:grpSpPr>
        <p:grpSp>
          <p:nvGrpSpPr>
            <p:cNvPr id="68698" name="Group 90"/>
            <p:cNvGrpSpPr>
              <a:grpSpLocks/>
            </p:cNvGrpSpPr>
            <p:nvPr/>
          </p:nvGrpSpPr>
          <p:grpSpPr bwMode="auto">
            <a:xfrm>
              <a:off x="4199730" y="3301180"/>
              <a:ext cx="502708" cy="976530"/>
              <a:chOff x="2227" y="2530"/>
              <a:chExt cx="285" cy="647"/>
            </a:xfrm>
          </p:grpSpPr>
          <p:sp>
            <p:nvSpPr>
              <p:cNvPr id="52251" name="Text Box 91"/>
              <p:cNvSpPr txBox="1">
                <a:spLocks noChangeArrowheads="1"/>
              </p:cNvSpPr>
              <p:nvPr/>
            </p:nvSpPr>
            <p:spPr bwMode="auto">
              <a:xfrm rot="16200000">
                <a:off x="2180" y="2577"/>
                <a:ext cx="379" cy="28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667">
                    <a:solidFill>
                      <a:srgbClr val="FF0000"/>
                    </a:solidFill>
                    <a:latin typeface="Tahoma" panose="020B0604030504040204" pitchFamily="34" charset="0"/>
                  </a:rPr>
                  <a:t>40</a:t>
                </a:r>
                <a:endParaRPr lang="en-US" altLang="zh-CN" sz="4000">
                  <a:latin typeface="Tahoma" panose="020B0604030504040204" pitchFamily="34" charset="0"/>
                </a:endParaRPr>
              </a:p>
            </p:txBody>
          </p:sp>
          <p:sp>
            <p:nvSpPr>
              <p:cNvPr id="52252" name="Line 92"/>
              <p:cNvSpPr>
                <a:spLocks noChangeShapeType="1"/>
              </p:cNvSpPr>
              <p:nvPr/>
            </p:nvSpPr>
            <p:spPr bwMode="auto">
              <a:xfrm>
                <a:off x="2376" y="2897"/>
                <a:ext cx="0" cy="28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 type="oval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3556"/>
              </a:p>
            </p:txBody>
          </p:sp>
        </p:grp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928A3723-2F22-4900-A6BB-5FC566F14C11}"/>
                </a:ext>
              </a:extLst>
            </p:cNvPr>
            <p:cNvCxnSpPr/>
            <p:nvPr/>
          </p:nvCxnSpPr>
          <p:spPr>
            <a:xfrm flipV="1">
              <a:off x="4940646" y="2115539"/>
              <a:ext cx="308695" cy="288032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0AB4BADC-2D16-4161-8B5B-6EBAB56458C9}"/>
                </a:ext>
              </a:extLst>
            </p:cNvPr>
            <p:cNvCxnSpPr/>
            <p:nvPr/>
          </p:nvCxnSpPr>
          <p:spPr>
            <a:xfrm flipV="1">
              <a:off x="5655933" y="2698058"/>
              <a:ext cx="308695" cy="288032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01A1BAFB-9E56-451E-AE00-EF4C59BDFC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64628" y="3386893"/>
              <a:ext cx="849712" cy="423333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0170412F-146D-4280-9E73-BBE3330735F7}"/>
                </a:ext>
              </a:extLst>
            </p:cNvPr>
            <p:cNvCxnSpPr>
              <a:cxnSpLocks/>
            </p:cNvCxnSpPr>
            <p:nvPr/>
          </p:nvCxnSpPr>
          <p:spPr>
            <a:xfrm>
              <a:off x="5999299" y="3316688"/>
              <a:ext cx="939578" cy="493538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标题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重新分配键值</a:t>
            </a:r>
            <a:r>
              <a:rPr dirty="0"/>
              <a:t>，</a:t>
            </a:r>
            <a:r>
              <a:rPr lang="en-US" altLang="zh-CN" dirty="0"/>
              <a:t>delete 50</a:t>
            </a:r>
            <a:endParaRPr dirty="0"/>
          </a:p>
        </p:txBody>
      </p:sp>
      <p:sp>
        <p:nvSpPr>
          <p:cNvPr id="48131" name="Rectangle 62"/>
          <p:cNvSpPr>
            <a:spLocks noChangeArrowheads="1"/>
          </p:cNvSpPr>
          <p:nvPr/>
        </p:nvSpPr>
        <p:spPr bwMode="auto">
          <a:xfrm rot="-5400000">
            <a:off x="4732515" y="1689806"/>
            <a:ext cx="776111" cy="1693333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</a:p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</a:p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</a:p>
        </p:txBody>
      </p:sp>
      <p:sp>
        <p:nvSpPr>
          <p:cNvPr id="48132" name="Rectangle 63"/>
          <p:cNvSpPr>
            <a:spLocks noChangeArrowheads="1"/>
          </p:cNvSpPr>
          <p:nvPr/>
        </p:nvSpPr>
        <p:spPr bwMode="auto">
          <a:xfrm rot="-5400000">
            <a:off x="3547181" y="3030361"/>
            <a:ext cx="776111" cy="16933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</a:p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</a:p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</a:p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35</a:t>
            </a:r>
          </a:p>
        </p:txBody>
      </p:sp>
      <p:sp>
        <p:nvSpPr>
          <p:cNvPr id="48133" name="Rectangle 64"/>
          <p:cNvSpPr>
            <a:spLocks noChangeArrowheads="1"/>
          </p:cNvSpPr>
          <p:nvPr/>
        </p:nvSpPr>
        <p:spPr bwMode="auto">
          <a:xfrm rot="-5400000">
            <a:off x="6002515" y="3030361"/>
            <a:ext cx="776111" cy="16933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endParaRPr lang="zh-CN" altLang="en-US" sz="1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</a:p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</a:p>
        </p:txBody>
      </p:sp>
      <p:sp>
        <p:nvSpPr>
          <p:cNvPr id="53254" name="Line 65"/>
          <p:cNvSpPr>
            <a:spLocks noChangeShapeType="1"/>
          </p:cNvSpPr>
          <p:nvPr/>
        </p:nvSpPr>
        <p:spPr bwMode="auto">
          <a:xfrm>
            <a:off x="5386918" y="1620337"/>
            <a:ext cx="5292" cy="52455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451B545-6E5B-4CB9-A675-57E686F5B249}"/>
              </a:ext>
            </a:extLst>
          </p:cNvPr>
          <p:cNvGrpSpPr/>
          <p:nvPr/>
        </p:nvGrpSpPr>
        <p:grpSpPr>
          <a:xfrm>
            <a:off x="1486959" y="3485791"/>
            <a:ext cx="762000" cy="776110"/>
            <a:chOff x="1479903" y="3488972"/>
            <a:chExt cx="762000" cy="705556"/>
          </a:xfrm>
        </p:grpSpPr>
        <p:sp>
          <p:nvSpPr>
            <p:cNvPr id="53255" name="Line 66"/>
            <p:cNvSpPr>
              <a:spLocks noChangeShapeType="1"/>
            </p:cNvSpPr>
            <p:nvPr/>
          </p:nvSpPr>
          <p:spPr bwMode="auto">
            <a:xfrm>
              <a:off x="1479903" y="3488972"/>
              <a:ext cx="76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556"/>
            </a:p>
          </p:txBody>
        </p:sp>
        <p:sp>
          <p:nvSpPr>
            <p:cNvPr id="53256" name="Line 67"/>
            <p:cNvSpPr>
              <a:spLocks noChangeShapeType="1"/>
            </p:cNvSpPr>
            <p:nvPr/>
          </p:nvSpPr>
          <p:spPr bwMode="auto">
            <a:xfrm>
              <a:off x="1479903" y="4194528"/>
              <a:ext cx="76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556"/>
            </a:p>
          </p:txBody>
        </p:sp>
        <p:sp>
          <p:nvSpPr>
            <p:cNvPr id="53257" name="Line 68"/>
            <p:cNvSpPr>
              <a:spLocks noChangeShapeType="1"/>
            </p:cNvSpPr>
            <p:nvPr/>
          </p:nvSpPr>
          <p:spPr bwMode="auto">
            <a:xfrm>
              <a:off x="2241903" y="3488972"/>
              <a:ext cx="0" cy="7055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556"/>
            </a:p>
          </p:txBody>
        </p:sp>
      </p:grpSp>
      <p:sp>
        <p:nvSpPr>
          <p:cNvPr id="53258" name="Line 69"/>
          <p:cNvSpPr>
            <a:spLocks noChangeShapeType="1"/>
          </p:cNvSpPr>
          <p:nvPr/>
        </p:nvSpPr>
        <p:spPr bwMode="auto">
          <a:xfrm flipH="1">
            <a:off x="3850571" y="2712861"/>
            <a:ext cx="1047750" cy="77611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3259" name="Line 70"/>
          <p:cNvSpPr>
            <a:spLocks noChangeShapeType="1"/>
          </p:cNvSpPr>
          <p:nvPr/>
        </p:nvSpPr>
        <p:spPr bwMode="auto">
          <a:xfrm>
            <a:off x="5319889" y="2712861"/>
            <a:ext cx="1155348" cy="77611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3260" name="Line 71"/>
          <p:cNvSpPr>
            <a:spLocks noChangeShapeType="1"/>
          </p:cNvSpPr>
          <p:nvPr/>
        </p:nvSpPr>
        <p:spPr bwMode="auto">
          <a:xfrm flipH="1">
            <a:off x="2126638" y="2709680"/>
            <a:ext cx="2340406" cy="76021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3261" name="Line 72"/>
          <p:cNvSpPr>
            <a:spLocks noChangeShapeType="1"/>
          </p:cNvSpPr>
          <p:nvPr/>
        </p:nvSpPr>
        <p:spPr bwMode="auto">
          <a:xfrm>
            <a:off x="5898445" y="2709680"/>
            <a:ext cx="2227792" cy="77929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3262" name="Line 73"/>
          <p:cNvSpPr>
            <a:spLocks noChangeShapeType="1"/>
          </p:cNvSpPr>
          <p:nvPr/>
        </p:nvSpPr>
        <p:spPr bwMode="auto">
          <a:xfrm>
            <a:off x="2248959" y="3833756"/>
            <a:ext cx="83961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3263" name="Line 74"/>
          <p:cNvSpPr>
            <a:spLocks noChangeShapeType="1"/>
          </p:cNvSpPr>
          <p:nvPr/>
        </p:nvSpPr>
        <p:spPr bwMode="auto">
          <a:xfrm>
            <a:off x="4716640" y="3865612"/>
            <a:ext cx="8466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A53A63C-9D29-4450-80E1-A8F9455A0DF8}"/>
              </a:ext>
            </a:extLst>
          </p:cNvPr>
          <p:cNvGrpSpPr/>
          <p:nvPr/>
        </p:nvGrpSpPr>
        <p:grpSpPr>
          <a:xfrm>
            <a:off x="7828767" y="3506861"/>
            <a:ext cx="762000" cy="773580"/>
            <a:chOff x="7745237" y="3488972"/>
            <a:chExt cx="762000" cy="773580"/>
          </a:xfrm>
        </p:grpSpPr>
        <p:sp>
          <p:nvSpPr>
            <p:cNvPr id="53264" name="Line 75"/>
            <p:cNvSpPr>
              <a:spLocks noChangeShapeType="1"/>
            </p:cNvSpPr>
            <p:nvPr/>
          </p:nvSpPr>
          <p:spPr bwMode="auto">
            <a:xfrm flipH="1">
              <a:off x="7745237" y="3488972"/>
              <a:ext cx="76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556"/>
            </a:p>
          </p:txBody>
        </p:sp>
        <p:sp>
          <p:nvSpPr>
            <p:cNvPr id="53265" name="Line 76"/>
            <p:cNvSpPr>
              <a:spLocks noChangeShapeType="1"/>
            </p:cNvSpPr>
            <p:nvPr/>
          </p:nvSpPr>
          <p:spPr bwMode="auto">
            <a:xfrm>
              <a:off x="7745237" y="3488972"/>
              <a:ext cx="0" cy="7735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556"/>
            </a:p>
          </p:txBody>
        </p:sp>
        <p:sp>
          <p:nvSpPr>
            <p:cNvPr id="53266" name="Line 77"/>
            <p:cNvSpPr>
              <a:spLocks noChangeShapeType="1"/>
            </p:cNvSpPr>
            <p:nvPr/>
          </p:nvSpPr>
          <p:spPr bwMode="auto">
            <a:xfrm>
              <a:off x="7745237" y="4262552"/>
              <a:ext cx="76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556"/>
            </a:p>
          </p:txBody>
        </p:sp>
      </p:grpSp>
      <p:sp>
        <p:nvSpPr>
          <p:cNvPr id="53267" name="Line 78"/>
          <p:cNvSpPr>
            <a:spLocks noChangeShapeType="1"/>
          </p:cNvSpPr>
          <p:nvPr/>
        </p:nvSpPr>
        <p:spPr bwMode="auto">
          <a:xfrm>
            <a:off x="7237238" y="3836551"/>
            <a:ext cx="59153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3268" name="Line 79"/>
          <p:cNvSpPr>
            <a:spLocks noChangeShapeType="1"/>
          </p:cNvSpPr>
          <p:nvPr/>
        </p:nvSpPr>
        <p:spPr bwMode="auto">
          <a:xfrm>
            <a:off x="3488075" y="4099278"/>
            <a:ext cx="0" cy="4233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3269" name="Line 80"/>
          <p:cNvSpPr>
            <a:spLocks noChangeShapeType="1"/>
          </p:cNvSpPr>
          <p:nvPr/>
        </p:nvSpPr>
        <p:spPr bwMode="auto">
          <a:xfrm>
            <a:off x="3784175" y="4099278"/>
            <a:ext cx="0" cy="4233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3270" name="Line 81"/>
          <p:cNvSpPr>
            <a:spLocks noChangeShapeType="1"/>
          </p:cNvSpPr>
          <p:nvPr/>
        </p:nvSpPr>
        <p:spPr bwMode="auto">
          <a:xfrm>
            <a:off x="4078549" y="4099278"/>
            <a:ext cx="0" cy="4233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3271" name="Line 82"/>
          <p:cNvSpPr>
            <a:spLocks noChangeShapeType="1"/>
          </p:cNvSpPr>
          <p:nvPr/>
        </p:nvSpPr>
        <p:spPr bwMode="auto">
          <a:xfrm>
            <a:off x="6390570" y="4111626"/>
            <a:ext cx="0" cy="4233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3272" name="Line 83"/>
          <p:cNvSpPr>
            <a:spLocks noChangeShapeType="1"/>
          </p:cNvSpPr>
          <p:nvPr/>
        </p:nvSpPr>
        <p:spPr bwMode="auto">
          <a:xfrm>
            <a:off x="6705188" y="4111626"/>
            <a:ext cx="0" cy="4233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3273" name="Text Box 84"/>
          <p:cNvSpPr txBox="1">
            <a:spLocks noChangeArrowheads="1"/>
          </p:cNvSpPr>
          <p:nvPr/>
        </p:nvSpPr>
        <p:spPr bwMode="auto">
          <a:xfrm>
            <a:off x="6682992" y="1561705"/>
            <a:ext cx="112402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>
                <a:latin typeface="Tahoma" panose="020B0604030504040204" pitchFamily="34" charset="0"/>
              </a:rPr>
              <a:t>n=4</a:t>
            </a:r>
          </a:p>
        </p:txBody>
      </p:sp>
      <p:sp>
        <p:nvSpPr>
          <p:cNvPr id="53274" name="Line 85"/>
          <p:cNvSpPr>
            <a:spLocks noChangeShapeType="1"/>
          </p:cNvSpPr>
          <p:nvPr/>
        </p:nvSpPr>
        <p:spPr bwMode="auto">
          <a:xfrm>
            <a:off x="4375418" y="4099278"/>
            <a:ext cx="0" cy="4356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3276" name="Text Box 87"/>
          <p:cNvSpPr txBox="1">
            <a:spLocks noChangeArrowheads="1"/>
          </p:cNvSpPr>
          <p:nvPr/>
        </p:nvSpPr>
        <p:spPr bwMode="auto">
          <a:xfrm rot="16200000">
            <a:off x="5633205" y="3609284"/>
            <a:ext cx="556911" cy="502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667">
                <a:solidFill>
                  <a:srgbClr val="FF0000"/>
                </a:solidFill>
                <a:latin typeface="Tahoma" panose="020B0604030504040204" pitchFamily="34" charset="0"/>
              </a:rPr>
              <a:t>35</a:t>
            </a:r>
            <a:endParaRPr lang="en-US" altLang="zh-CN" sz="4000">
              <a:latin typeface="Tahoma" panose="020B0604030504040204" pitchFamily="34" charset="0"/>
            </a:endParaRPr>
          </a:p>
        </p:txBody>
      </p:sp>
      <p:sp>
        <p:nvSpPr>
          <p:cNvPr id="53277" name="Line 88"/>
          <p:cNvSpPr>
            <a:spLocks noChangeShapeType="1"/>
          </p:cNvSpPr>
          <p:nvPr/>
        </p:nvSpPr>
        <p:spPr bwMode="auto">
          <a:xfrm>
            <a:off x="5910778" y="4117052"/>
            <a:ext cx="0" cy="446704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 dirty="0"/>
          </a:p>
        </p:txBody>
      </p:sp>
      <p:sp>
        <p:nvSpPr>
          <p:cNvPr id="53280" name="Text Box 91"/>
          <p:cNvSpPr txBox="1">
            <a:spLocks noChangeArrowheads="1"/>
          </p:cNvSpPr>
          <p:nvPr/>
        </p:nvSpPr>
        <p:spPr bwMode="auto">
          <a:xfrm rot="16200000">
            <a:off x="4857095" y="1893001"/>
            <a:ext cx="556911" cy="502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667">
                <a:solidFill>
                  <a:srgbClr val="FF0000"/>
                </a:solidFill>
                <a:latin typeface="Tahoma" panose="020B0604030504040204" pitchFamily="34" charset="0"/>
              </a:rPr>
              <a:t>35</a:t>
            </a:r>
            <a:endParaRPr lang="en-US" altLang="zh-CN" sz="4000">
              <a:latin typeface="Tahoma" panose="020B0604030504040204" pitchFamily="34" charset="0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52DD5685-A642-456D-AD4E-CB9C3E2115AA}"/>
              </a:ext>
            </a:extLst>
          </p:cNvPr>
          <p:cNvCxnSpPr/>
          <p:nvPr/>
        </p:nvCxnSpPr>
        <p:spPr>
          <a:xfrm flipV="1">
            <a:off x="4966222" y="2390464"/>
            <a:ext cx="308695" cy="288032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F53336EB-0EFB-4AE3-9E27-4A0EF353FC4D}"/>
              </a:ext>
            </a:extLst>
          </p:cNvPr>
          <p:cNvCxnSpPr/>
          <p:nvPr/>
        </p:nvCxnSpPr>
        <p:spPr>
          <a:xfrm flipV="1">
            <a:off x="4227891" y="3726892"/>
            <a:ext cx="308695" cy="288032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A317E546-7571-4661-B8D1-B2608026593F}"/>
              </a:ext>
            </a:extLst>
          </p:cNvPr>
          <p:cNvCxnSpPr/>
          <p:nvPr/>
        </p:nvCxnSpPr>
        <p:spPr>
          <a:xfrm flipV="1">
            <a:off x="4249224" y="4196388"/>
            <a:ext cx="308695" cy="288032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047D421D-5524-46CB-BCE6-79DA4BE19400}"/>
              </a:ext>
            </a:extLst>
          </p:cNvPr>
          <p:cNvCxnSpPr/>
          <p:nvPr/>
        </p:nvCxnSpPr>
        <p:spPr>
          <a:xfrm flipV="1">
            <a:off x="6545777" y="3721596"/>
            <a:ext cx="308695" cy="288032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18D1C75-1B13-4890-A806-9EF151A60A41}"/>
              </a:ext>
            </a:extLst>
          </p:cNvPr>
          <p:cNvCxnSpPr/>
          <p:nvPr/>
        </p:nvCxnSpPr>
        <p:spPr>
          <a:xfrm flipV="1">
            <a:off x="6560582" y="4210003"/>
            <a:ext cx="308695" cy="288032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3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3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3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76" grpId="0"/>
      <p:bldP spid="53277" grpId="0" animBg="1"/>
      <p:bldP spid="5328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92" name="Rectangle 91"/>
          <p:cNvSpPr>
            <a:spLocks noChangeArrowheads="1"/>
          </p:cNvSpPr>
          <p:nvPr/>
        </p:nvSpPr>
        <p:spPr bwMode="auto">
          <a:xfrm rot="-5400000">
            <a:off x="4661963" y="1007182"/>
            <a:ext cx="705556" cy="1636888"/>
          </a:xfrm>
          <a:prstGeom prst="rect">
            <a:avLst/>
          </a:prstGeom>
          <a:solidFill>
            <a:srgbClr val="00B0F0"/>
          </a:solidFill>
          <a:ln>
            <a:noFill/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2400">
                <a:latin typeface="Tahoma" pitchFamily="34" charset="0"/>
              </a:rPr>
              <a:t>25</a:t>
            </a:r>
          </a:p>
        </p:txBody>
      </p:sp>
      <p:sp>
        <p:nvSpPr>
          <p:cNvPr id="54274" name="标题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非叶节点合并</a:t>
            </a:r>
            <a:r>
              <a:rPr dirty="0"/>
              <a:t>，</a:t>
            </a:r>
            <a:r>
              <a:rPr lang="en-US" altLang="zh-CN" dirty="0"/>
              <a:t>delete 37</a:t>
            </a:r>
            <a:endParaRPr dirty="0"/>
          </a:p>
        </p:txBody>
      </p:sp>
      <p:sp>
        <p:nvSpPr>
          <p:cNvPr id="49155" name="Rectangle 40"/>
          <p:cNvSpPr>
            <a:spLocks noChangeArrowheads="1"/>
          </p:cNvSpPr>
          <p:nvPr/>
        </p:nvSpPr>
        <p:spPr bwMode="auto">
          <a:xfrm rot="-5400000">
            <a:off x="8738915" y="3922265"/>
            <a:ext cx="643304" cy="12558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</a:p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45</a:t>
            </a:r>
          </a:p>
        </p:txBody>
      </p:sp>
      <p:sp>
        <p:nvSpPr>
          <p:cNvPr id="49156" name="Rectangle 41"/>
          <p:cNvSpPr>
            <a:spLocks noChangeArrowheads="1"/>
          </p:cNvSpPr>
          <p:nvPr/>
        </p:nvSpPr>
        <p:spPr bwMode="auto">
          <a:xfrm rot="-5400000">
            <a:off x="7226032" y="3909917"/>
            <a:ext cx="643304" cy="12558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</a:p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37</a:t>
            </a:r>
          </a:p>
        </p:txBody>
      </p:sp>
      <p:sp>
        <p:nvSpPr>
          <p:cNvPr id="49157" name="Rectangle 42"/>
          <p:cNvSpPr>
            <a:spLocks noChangeArrowheads="1"/>
          </p:cNvSpPr>
          <p:nvPr/>
        </p:nvSpPr>
        <p:spPr bwMode="auto">
          <a:xfrm rot="-5400000">
            <a:off x="5633237" y="3825248"/>
            <a:ext cx="643304" cy="14499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</a:p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</a:p>
          <a:p>
            <a:pPr algn="ctr" eaLnBrk="1" hangingPunct="1"/>
            <a:endParaRPr lang="zh-CN" altLang="en-US" sz="1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158" name="Rectangle 43"/>
          <p:cNvSpPr>
            <a:spLocks noChangeArrowheads="1"/>
          </p:cNvSpPr>
          <p:nvPr/>
        </p:nvSpPr>
        <p:spPr bwMode="auto">
          <a:xfrm rot="-5400000">
            <a:off x="4058394" y="3922264"/>
            <a:ext cx="643304" cy="12558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</a:p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</a:p>
        </p:txBody>
      </p:sp>
      <p:sp>
        <p:nvSpPr>
          <p:cNvPr id="49159" name="Rectangle 44"/>
          <p:cNvSpPr>
            <a:spLocks noChangeArrowheads="1"/>
          </p:cNvSpPr>
          <p:nvPr/>
        </p:nvSpPr>
        <p:spPr bwMode="auto">
          <a:xfrm rot="-5400000">
            <a:off x="2605165" y="3922262"/>
            <a:ext cx="643304" cy="12558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</a:p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</a:p>
        </p:txBody>
      </p:sp>
      <p:sp>
        <p:nvSpPr>
          <p:cNvPr id="49160" name="Rectangle 45"/>
          <p:cNvSpPr>
            <a:spLocks noChangeArrowheads="1"/>
          </p:cNvSpPr>
          <p:nvPr/>
        </p:nvSpPr>
        <p:spPr bwMode="auto">
          <a:xfrm rot="-5400000">
            <a:off x="1183829" y="3922263"/>
            <a:ext cx="643304" cy="12558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49161" name="Rectangle 46"/>
          <p:cNvSpPr>
            <a:spLocks noChangeArrowheads="1"/>
          </p:cNvSpPr>
          <p:nvPr/>
        </p:nvSpPr>
        <p:spPr bwMode="auto">
          <a:xfrm rot="-5400000">
            <a:off x="3103364" y="2232711"/>
            <a:ext cx="705556" cy="1620609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</a:p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</a:p>
          <a:p>
            <a:pPr algn="ctr" eaLnBrk="1" hangingPunct="1"/>
            <a:endParaRPr lang="en-US" altLang="zh-CN" sz="1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/>
            <a:endParaRPr lang="zh-CN" altLang="en-US" sz="1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162" name="Rectangle 47"/>
          <p:cNvSpPr>
            <a:spLocks noChangeArrowheads="1"/>
          </p:cNvSpPr>
          <p:nvPr/>
        </p:nvSpPr>
        <p:spPr bwMode="auto">
          <a:xfrm rot="-5400000">
            <a:off x="6156870" y="2203965"/>
            <a:ext cx="705556" cy="1712766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</a:p>
          <a:p>
            <a:pPr algn="ctr" eaLnBrk="1" hangingPunct="1"/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</a:p>
        </p:txBody>
      </p:sp>
      <p:sp>
        <p:nvSpPr>
          <p:cNvPr id="54283" name="Line 48"/>
          <p:cNvSpPr>
            <a:spLocks noChangeShapeType="1"/>
          </p:cNvSpPr>
          <p:nvPr/>
        </p:nvSpPr>
        <p:spPr bwMode="auto">
          <a:xfrm flipH="1">
            <a:off x="3474526" y="2036704"/>
            <a:ext cx="1358529" cy="69461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4284" name="Line 49"/>
          <p:cNvSpPr>
            <a:spLocks noChangeShapeType="1"/>
          </p:cNvSpPr>
          <p:nvPr/>
        </p:nvSpPr>
        <p:spPr bwMode="auto">
          <a:xfrm>
            <a:off x="5228505" y="2044052"/>
            <a:ext cx="759897" cy="6635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4285" name="Line 50"/>
          <p:cNvSpPr>
            <a:spLocks noChangeShapeType="1"/>
          </p:cNvSpPr>
          <p:nvPr/>
        </p:nvSpPr>
        <p:spPr bwMode="auto">
          <a:xfrm flipH="1">
            <a:off x="1537618" y="3236649"/>
            <a:ext cx="1272792" cy="97607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4286" name="Line 51"/>
          <p:cNvSpPr>
            <a:spLocks noChangeShapeType="1"/>
          </p:cNvSpPr>
          <p:nvPr/>
        </p:nvSpPr>
        <p:spPr bwMode="auto">
          <a:xfrm flipH="1">
            <a:off x="3149067" y="3236648"/>
            <a:ext cx="0" cy="9633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4287" name="Line 52"/>
          <p:cNvSpPr>
            <a:spLocks noChangeShapeType="1"/>
          </p:cNvSpPr>
          <p:nvPr/>
        </p:nvSpPr>
        <p:spPr bwMode="auto">
          <a:xfrm>
            <a:off x="3502829" y="3236648"/>
            <a:ext cx="510687" cy="9633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4288" name="Line 53"/>
          <p:cNvSpPr>
            <a:spLocks noChangeShapeType="1"/>
          </p:cNvSpPr>
          <p:nvPr/>
        </p:nvSpPr>
        <p:spPr bwMode="auto">
          <a:xfrm flipH="1">
            <a:off x="5807951" y="3278774"/>
            <a:ext cx="334043" cy="93395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4289" name="Line 54"/>
          <p:cNvSpPr>
            <a:spLocks noChangeShapeType="1"/>
          </p:cNvSpPr>
          <p:nvPr/>
        </p:nvSpPr>
        <p:spPr bwMode="auto">
          <a:xfrm>
            <a:off x="6595004" y="3291919"/>
            <a:ext cx="771027" cy="9433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4290" name="Line 55"/>
          <p:cNvSpPr>
            <a:spLocks noChangeShapeType="1"/>
          </p:cNvSpPr>
          <p:nvPr/>
        </p:nvSpPr>
        <p:spPr bwMode="auto">
          <a:xfrm>
            <a:off x="7077952" y="3292874"/>
            <a:ext cx="1662639" cy="90715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4291" name="Line 56"/>
          <p:cNvSpPr>
            <a:spLocks noChangeShapeType="1"/>
          </p:cNvSpPr>
          <p:nvPr/>
        </p:nvSpPr>
        <p:spPr bwMode="auto">
          <a:xfrm>
            <a:off x="1921760" y="4222852"/>
            <a:ext cx="4233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54292" name="Line 57"/>
          <p:cNvSpPr>
            <a:spLocks noChangeShapeType="1"/>
          </p:cNvSpPr>
          <p:nvPr/>
        </p:nvSpPr>
        <p:spPr bwMode="auto">
          <a:xfrm>
            <a:off x="3343096" y="4228555"/>
            <a:ext cx="4233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54293" name="Line 58"/>
          <p:cNvSpPr>
            <a:spLocks noChangeShapeType="1"/>
          </p:cNvSpPr>
          <p:nvPr/>
        </p:nvSpPr>
        <p:spPr bwMode="auto">
          <a:xfrm>
            <a:off x="4637260" y="4235906"/>
            <a:ext cx="5926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54294" name="Line 59"/>
          <p:cNvSpPr>
            <a:spLocks noChangeShapeType="1"/>
          </p:cNvSpPr>
          <p:nvPr/>
        </p:nvSpPr>
        <p:spPr bwMode="auto">
          <a:xfrm>
            <a:off x="9476845" y="4228555"/>
            <a:ext cx="4233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54295" name="Line 60"/>
          <p:cNvSpPr>
            <a:spLocks noChangeShapeType="1"/>
          </p:cNvSpPr>
          <p:nvPr/>
        </p:nvSpPr>
        <p:spPr bwMode="auto">
          <a:xfrm>
            <a:off x="6242403" y="4236861"/>
            <a:ext cx="63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54296" name="Line 61"/>
          <p:cNvSpPr>
            <a:spLocks noChangeShapeType="1"/>
          </p:cNvSpPr>
          <p:nvPr/>
        </p:nvSpPr>
        <p:spPr bwMode="auto">
          <a:xfrm>
            <a:off x="8094474" y="4247780"/>
            <a:ext cx="4233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54297" name="Text Box 63"/>
          <p:cNvSpPr txBox="1">
            <a:spLocks noChangeArrowheads="1"/>
          </p:cNvSpPr>
          <p:nvPr/>
        </p:nvSpPr>
        <p:spPr bwMode="auto">
          <a:xfrm>
            <a:off x="7807640" y="1154183"/>
            <a:ext cx="112402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>
                <a:latin typeface="Tahoma" panose="020B0604030504040204" pitchFamily="34" charset="0"/>
              </a:rPr>
              <a:t>n=4</a:t>
            </a:r>
          </a:p>
        </p:txBody>
      </p:sp>
      <p:sp>
        <p:nvSpPr>
          <p:cNvPr id="54298" name="Line 64"/>
          <p:cNvSpPr>
            <a:spLocks noChangeShapeType="1"/>
          </p:cNvSpPr>
          <p:nvPr/>
        </p:nvSpPr>
        <p:spPr bwMode="auto">
          <a:xfrm>
            <a:off x="1303514" y="4683126"/>
            <a:ext cx="0" cy="37570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4299" name="Line 65"/>
          <p:cNvSpPr>
            <a:spLocks noChangeShapeType="1"/>
          </p:cNvSpPr>
          <p:nvPr/>
        </p:nvSpPr>
        <p:spPr bwMode="auto">
          <a:xfrm>
            <a:off x="1726848" y="4695473"/>
            <a:ext cx="0" cy="36336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4300" name="Line 66"/>
          <p:cNvSpPr>
            <a:spLocks noChangeShapeType="1"/>
          </p:cNvSpPr>
          <p:nvPr/>
        </p:nvSpPr>
        <p:spPr bwMode="auto">
          <a:xfrm>
            <a:off x="2775744" y="4754549"/>
            <a:ext cx="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4301" name="Line 67"/>
          <p:cNvSpPr>
            <a:spLocks noChangeShapeType="1"/>
          </p:cNvSpPr>
          <p:nvPr/>
        </p:nvSpPr>
        <p:spPr bwMode="auto">
          <a:xfrm flipH="1">
            <a:off x="3081514" y="4751917"/>
            <a:ext cx="0" cy="30691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4302" name="Line 68"/>
          <p:cNvSpPr>
            <a:spLocks noChangeShapeType="1"/>
          </p:cNvSpPr>
          <p:nvPr/>
        </p:nvSpPr>
        <p:spPr bwMode="auto">
          <a:xfrm>
            <a:off x="4196294" y="4766897"/>
            <a:ext cx="0" cy="3051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4303" name="Line 69"/>
          <p:cNvSpPr>
            <a:spLocks noChangeShapeType="1"/>
          </p:cNvSpPr>
          <p:nvPr/>
        </p:nvSpPr>
        <p:spPr bwMode="auto">
          <a:xfrm>
            <a:off x="4564190" y="4754549"/>
            <a:ext cx="0" cy="3042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4304" name="Line 70"/>
          <p:cNvSpPr>
            <a:spLocks noChangeShapeType="1"/>
          </p:cNvSpPr>
          <p:nvPr/>
        </p:nvSpPr>
        <p:spPr bwMode="auto">
          <a:xfrm>
            <a:off x="5578659" y="4776611"/>
            <a:ext cx="0" cy="28222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4305" name="Line 71"/>
          <p:cNvSpPr>
            <a:spLocks noChangeShapeType="1"/>
          </p:cNvSpPr>
          <p:nvPr/>
        </p:nvSpPr>
        <p:spPr bwMode="auto">
          <a:xfrm>
            <a:off x="6016104" y="4764264"/>
            <a:ext cx="0" cy="29456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4306" name="Line 72"/>
          <p:cNvSpPr>
            <a:spLocks noChangeShapeType="1"/>
          </p:cNvSpPr>
          <p:nvPr/>
        </p:nvSpPr>
        <p:spPr bwMode="auto">
          <a:xfrm>
            <a:off x="7349185" y="4743098"/>
            <a:ext cx="0" cy="36336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4307" name="Line 73"/>
          <p:cNvSpPr>
            <a:spLocks noChangeShapeType="1"/>
          </p:cNvSpPr>
          <p:nvPr/>
        </p:nvSpPr>
        <p:spPr bwMode="auto">
          <a:xfrm>
            <a:off x="7744296" y="4730750"/>
            <a:ext cx="0" cy="37570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4308" name="Line 74"/>
          <p:cNvSpPr>
            <a:spLocks noChangeShapeType="1"/>
          </p:cNvSpPr>
          <p:nvPr/>
        </p:nvSpPr>
        <p:spPr bwMode="auto">
          <a:xfrm>
            <a:off x="8829869" y="4764264"/>
            <a:ext cx="0" cy="32808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4309" name="Line 75"/>
          <p:cNvSpPr>
            <a:spLocks noChangeShapeType="1"/>
          </p:cNvSpPr>
          <p:nvPr/>
        </p:nvSpPr>
        <p:spPr bwMode="auto">
          <a:xfrm>
            <a:off x="9259464" y="4777493"/>
            <a:ext cx="0" cy="32984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66BA395B-4D22-4B01-A3FD-3E8B18FB7214}"/>
              </a:ext>
            </a:extLst>
          </p:cNvPr>
          <p:cNvCxnSpPr>
            <a:cxnSpLocks/>
          </p:cNvCxnSpPr>
          <p:nvPr/>
        </p:nvCxnSpPr>
        <p:spPr>
          <a:xfrm flipV="1">
            <a:off x="7266874" y="4436996"/>
            <a:ext cx="659509" cy="365552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B81C7F58-BAA7-47BD-9AB2-9A1AE2BA7DA8}"/>
              </a:ext>
            </a:extLst>
          </p:cNvPr>
          <p:cNvCxnSpPr>
            <a:cxnSpLocks/>
          </p:cNvCxnSpPr>
          <p:nvPr/>
        </p:nvCxnSpPr>
        <p:spPr>
          <a:xfrm>
            <a:off x="7220307" y="4437506"/>
            <a:ext cx="745307" cy="37222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2487DFB4-CE94-47FC-A0F8-90B5ABB34283}"/>
              </a:ext>
            </a:extLst>
          </p:cNvPr>
          <p:cNvGrpSpPr/>
          <p:nvPr/>
        </p:nvGrpSpPr>
        <p:grpSpPr>
          <a:xfrm>
            <a:off x="6034267" y="2908198"/>
            <a:ext cx="2483540" cy="2197648"/>
            <a:chOff x="6034267" y="2908198"/>
            <a:chExt cx="2483540" cy="2197648"/>
          </a:xfrm>
        </p:grpSpPr>
        <p:sp>
          <p:nvSpPr>
            <p:cNvPr id="54319" name="Text Box 83"/>
            <p:cNvSpPr txBox="1">
              <a:spLocks noChangeArrowheads="1"/>
            </p:cNvSpPr>
            <p:nvPr/>
          </p:nvSpPr>
          <p:spPr bwMode="auto">
            <a:xfrm rot="16200000">
              <a:off x="6024314" y="4273778"/>
              <a:ext cx="556939" cy="5370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667" dirty="0">
                  <a:solidFill>
                    <a:srgbClr val="FF0000"/>
                  </a:solidFill>
                  <a:latin typeface="Tahoma" panose="020B0604030504040204" pitchFamily="34" charset="0"/>
                </a:rPr>
                <a:t>30</a:t>
              </a:r>
              <a:endParaRPr lang="en-US" altLang="zh-CN" sz="4000" dirty="0">
                <a:latin typeface="Tahoma" panose="020B0604030504040204" pitchFamily="34" charset="0"/>
              </a:endParaRPr>
            </a:p>
          </p:txBody>
        </p:sp>
        <p:sp>
          <p:nvSpPr>
            <p:cNvPr id="54322" name="Line 86"/>
            <p:cNvSpPr>
              <a:spLocks noChangeShapeType="1"/>
            </p:cNvSpPr>
            <p:nvPr/>
          </p:nvSpPr>
          <p:spPr bwMode="auto">
            <a:xfrm>
              <a:off x="6301841" y="4776679"/>
              <a:ext cx="0" cy="32916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556"/>
            </a:p>
          </p:txBody>
        </p:sp>
        <p:sp>
          <p:nvSpPr>
            <p:cNvPr id="54323" name="Freeform 87"/>
            <p:cNvSpPr>
              <a:spLocks/>
            </p:cNvSpPr>
            <p:nvPr/>
          </p:nvSpPr>
          <p:spPr bwMode="auto">
            <a:xfrm>
              <a:off x="6301841" y="4022827"/>
              <a:ext cx="2215966" cy="213077"/>
            </a:xfrm>
            <a:custGeom>
              <a:avLst/>
              <a:gdLst>
                <a:gd name="T0" fmla="*/ 0 w 1176"/>
                <a:gd name="T1" fmla="*/ 145 h 145"/>
                <a:gd name="T2" fmla="*/ 184 w 1176"/>
                <a:gd name="T3" fmla="*/ 33 h 145"/>
                <a:gd name="T4" fmla="*/ 744 w 1176"/>
                <a:gd name="T5" fmla="*/ 1 h 145"/>
                <a:gd name="T6" fmla="*/ 1048 w 1176"/>
                <a:gd name="T7" fmla="*/ 25 h 145"/>
                <a:gd name="T8" fmla="*/ 1176 w 1176"/>
                <a:gd name="T9" fmla="*/ 89 h 1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145">
                  <a:moveTo>
                    <a:pt x="0" y="145"/>
                  </a:moveTo>
                  <a:cubicBezTo>
                    <a:pt x="30" y="101"/>
                    <a:pt x="60" y="57"/>
                    <a:pt x="184" y="33"/>
                  </a:cubicBezTo>
                  <a:cubicBezTo>
                    <a:pt x="308" y="9"/>
                    <a:pt x="600" y="2"/>
                    <a:pt x="744" y="1"/>
                  </a:cubicBezTo>
                  <a:cubicBezTo>
                    <a:pt x="888" y="0"/>
                    <a:pt x="976" y="10"/>
                    <a:pt x="1048" y="25"/>
                  </a:cubicBezTo>
                  <a:cubicBezTo>
                    <a:pt x="1120" y="40"/>
                    <a:pt x="1161" y="78"/>
                    <a:pt x="1176" y="89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556"/>
            </a:p>
          </p:txBody>
        </p: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98456C64-66F5-45BF-A026-DC1159B0D1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8433" y="4118426"/>
              <a:ext cx="388970" cy="240292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63CA991E-5608-4F0C-AD8F-05609B041F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1994" y="2908198"/>
              <a:ext cx="427612" cy="279392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D8FEECED-9388-43CC-AE66-5BB8D2CE75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79252" y="3541684"/>
              <a:ext cx="427612" cy="279392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CE9F4FE-27D5-4AD7-BCAB-0C859CD3048D}"/>
              </a:ext>
            </a:extLst>
          </p:cNvPr>
          <p:cNvGrpSpPr/>
          <p:nvPr/>
        </p:nvGrpSpPr>
        <p:grpSpPr>
          <a:xfrm>
            <a:off x="3772959" y="2785894"/>
            <a:ext cx="5192891" cy="1441049"/>
            <a:chOff x="3772959" y="2785894"/>
            <a:chExt cx="5192891" cy="1441049"/>
          </a:xfrm>
        </p:grpSpPr>
        <p:grpSp>
          <p:nvGrpSpPr>
            <p:cNvPr id="70732" name="Group 76"/>
            <p:cNvGrpSpPr>
              <a:grpSpLocks/>
            </p:cNvGrpSpPr>
            <p:nvPr/>
          </p:nvGrpSpPr>
          <p:grpSpPr bwMode="auto">
            <a:xfrm>
              <a:off x="3772959" y="2785894"/>
              <a:ext cx="5192891" cy="1441049"/>
              <a:chOff x="2176" y="1950"/>
              <a:chExt cx="2944" cy="1026"/>
            </a:xfrm>
          </p:grpSpPr>
          <p:sp>
            <p:nvSpPr>
              <p:cNvPr id="54329" name="Text Box 79"/>
              <p:cNvSpPr txBox="1">
                <a:spLocks noChangeArrowheads="1"/>
              </p:cNvSpPr>
              <p:nvPr/>
            </p:nvSpPr>
            <p:spPr bwMode="auto">
              <a:xfrm rot="16200000">
                <a:off x="2139" y="2018"/>
                <a:ext cx="364" cy="2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000" b="1" dirty="0">
                    <a:solidFill>
                      <a:srgbClr val="008000"/>
                    </a:solidFill>
                    <a:latin typeface="Tahoma" panose="020B0604030504040204" pitchFamily="34" charset="0"/>
                  </a:rPr>
                  <a:t>40</a:t>
                </a:r>
                <a:endParaRPr lang="en-US" altLang="zh-CN" b="1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54330" name="Freeform 80"/>
              <p:cNvSpPr>
                <a:spLocks/>
              </p:cNvSpPr>
              <p:nvPr/>
            </p:nvSpPr>
            <p:spPr bwMode="auto">
              <a:xfrm>
                <a:off x="2176" y="2269"/>
                <a:ext cx="888" cy="707"/>
              </a:xfrm>
              <a:custGeom>
                <a:avLst/>
                <a:gdLst>
                  <a:gd name="T0" fmla="*/ 31 w 767"/>
                  <a:gd name="T1" fmla="*/ 0 h 760"/>
                  <a:gd name="T2" fmla="*/ 31 w 767"/>
                  <a:gd name="T3" fmla="*/ 336 h 760"/>
                  <a:gd name="T4" fmla="*/ 215 w 767"/>
                  <a:gd name="T5" fmla="*/ 512 h 760"/>
                  <a:gd name="T6" fmla="*/ 767 w 767"/>
                  <a:gd name="T7" fmla="*/ 760 h 7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67" h="760">
                    <a:moveTo>
                      <a:pt x="31" y="0"/>
                    </a:moveTo>
                    <a:cubicBezTo>
                      <a:pt x="15" y="125"/>
                      <a:pt x="0" y="251"/>
                      <a:pt x="31" y="336"/>
                    </a:cubicBezTo>
                    <a:cubicBezTo>
                      <a:pt x="62" y="421"/>
                      <a:pt x="92" y="441"/>
                      <a:pt x="215" y="512"/>
                    </a:cubicBezTo>
                    <a:cubicBezTo>
                      <a:pt x="338" y="583"/>
                      <a:pt x="552" y="671"/>
                      <a:pt x="767" y="760"/>
                    </a:cubicBezTo>
                  </a:path>
                </a:pathLst>
              </a:cu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oval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3556" dirty="0"/>
              </a:p>
            </p:txBody>
          </p:sp>
          <p:sp>
            <p:nvSpPr>
              <p:cNvPr id="54331" name="Freeform 81"/>
              <p:cNvSpPr>
                <a:spLocks/>
              </p:cNvSpPr>
              <p:nvPr/>
            </p:nvSpPr>
            <p:spPr bwMode="auto">
              <a:xfrm>
                <a:off x="2403" y="2276"/>
                <a:ext cx="2717" cy="700"/>
              </a:xfrm>
              <a:custGeom>
                <a:avLst/>
                <a:gdLst>
                  <a:gd name="T0" fmla="*/ 0 w 2568"/>
                  <a:gd name="T1" fmla="*/ 0 h 768"/>
                  <a:gd name="T2" fmla="*/ 376 w 2568"/>
                  <a:gd name="T3" fmla="*/ 416 h 768"/>
                  <a:gd name="T4" fmla="*/ 2168 w 2568"/>
                  <a:gd name="T5" fmla="*/ 512 h 768"/>
                  <a:gd name="T6" fmla="*/ 2488 w 2568"/>
                  <a:gd name="T7" fmla="*/ 624 h 768"/>
                  <a:gd name="T8" fmla="*/ 2568 w 2568"/>
                  <a:gd name="T9" fmla="*/ 768 h 7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68" h="768">
                    <a:moveTo>
                      <a:pt x="0" y="0"/>
                    </a:moveTo>
                    <a:cubicBezTo>
                      <a:pt x="7" y="165"/>
                      <a:pt x="15" y="331"/>
                      <a:pt x="376" y="416"/>
                    </a:cubicBezTo>
                    <a:cubicBezTo>
                      <a:pt x="737" y="501"/>
                      <a:pt x="1816" y="477"/>
                      <a:pt x="2168" y="512"/>
                    </a:cubicBezTo>
                    <a:cubicBezTo>
                      <a:pt x="2520" y="547"/>
                      <a:pt x="2421" y="581"/>
                      <a:pt x="2488" y="624"/>
                    </a:cubicBezTo>
                    <a:cubicBezTo>
                      <a:pt x="2555" y="667"/>
                      <a:pt x="2561" y="717"/>
                      <a:pt x="2568" y="768"/>
                    </a:cubicBezTo>
                  </a:path>
                </a:pathLst>
              </a:cu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oval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3556"/>
              </a:p>
            </p:txBody>
          </p:sp>
        </p:grp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5C6595BB-70E6-49E1-99FC-F006BD83C7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57191" y="2857100"/>
              <a:ext cx="812818" cy="488683"/>
            </a:xfrm>
            <a:prstGeom prst="line">
              <a:avLst/>
            </a:prstGeom>
            <a:ln w="317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70A487B9-2670-4873-B311-F9F9DE3C8B91}"/>
                </a:ext>
              </a:extLst>
            </p:cNvPr>
            <p:cNvCxnSpPr>
              <a:cxnSpLocks/>
            </p:cNvCxnSpPr>
            <p:nvPr/>
          </p:nvCxnSpPr>
          <p:spPr>
            <a:xfrm>
              <a:off x="6080240" y="2929754"/>
              <a:ext cx="839498" cy="357410"/>
            </a:xfrm>
            <a:prstGeom prst="line">
              <a:avLst/>
            </a:prstGeom>
            <a:ln w="317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B9B682C-383F-4B41-AE37-E36AFFE9E2C0}"/>
              </a:ext>
            </a:extLst>
          </p:cNvPr>
          <p:cNvGrpSpPr/>
          <p:nvPr/>
        </p:nvGrpSpPr>
        <p:grpSpPr>
          <a:xfrm>
            <a:off x="472723" y="1642344"/>
            <a:ext cx="4979460" cy="1664360"/>
            <a:chOff x="472723" y="1642344"/>
            <a:chExt cx="4979460" cy="1664360"/>
          </a:xfrm>
        </p:grpSpPr>
        <p:grpSp>
          <p:nvGrpSpPr>
            <p:cNvPr id="70748" name="Group 92"/>
            <p:cNvGrpSpPr>
              <a:grpSpLocks/>
            </p:cNvGrpSpPr>
            <p:nvPr/>
          </p:nvGrpSpPr>
          <p:grpSpPr bwMode="auto">
            <a:xfrm>
              <a:off x="472723" y="1742722"/>
              <a:ext cx="3374321" cy="1563982"/>
              <a:chOff x="305" y="1344"/>
              <a:chExt cx="1913" cy="1064"/>
            </a:xfrm>
          </p:grpSpPr>
          <p:sp>
            <p:nvSpPr>
              <p:cNvPr id="54315" name="Text Box 94"/>
              <p:cNvSpPr txBox="1">
                <a:spLocks noChangeArrowheads="1"/>
              </p:cNvSpPr>
              <p:nvPr/>
            </p:nvSpPr>
            <p:spPr bwMode="auto">
              <a:xfrm rot="16200000">
                <a:off x="1931" y="2120"/>
                <a:ext cx="348" cy="2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000" b="1" dirty="0">
                    <a:solidFill>
                      <a:schemeClr val="accent2"/>
                    </a:solidFill>
                    <a:latin typeface="Tahoma" panose="020B0604030504040204" pitchFamily="34" charset="0"/>
                  </a:rPr>
                  <a:t>25</a:t>
                </a:r>
                <a:endParaRPr lang="en-US" altLang="zh-CN" b="1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54316" name="Text Box 95"/>
              <p:cNvSpPr txBox="1">
                <a:spLocks noChangeArrowheads="1"/>
              </p:cNvSpPr>
              <p:nvPr/>
            </p:nvSpPr>
            <p:spPr bwMode="auto">
              <a:xfrm>
                <a:off x="305" y="1344"/>
                <a:ext cx="1232" cy="3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3111" b="1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New Root</a:t>
                </a:r>
                <a:endParaRPr lang="en-US" altLang="zh-CN" sz="40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317" name="Freeform 96"/>
              <p:cNvSpPr>
                <a:spLocks/>
              </p:cNvSpPr>
              <p:nvPr/>
            </p:nvSpPr>
            <p:spPr bwMode="auto">
              <a:xfrm>
                <a:off x="1408" y="1688"/>
                <a:ext cx="296" cy="288"/>
              </a:xfrm>
              <a:custGeom>
                <a:avLst/>
                <a:gdLst>
                  <a:gd name="T0" fmla="*/ 0 w 296"/>
                  <a:gd name="T1" fmla="*/ 0 h 288"/>
                  <a:gd name="T2" fmla="*/ 160 w 296"/>
                  <a:gd name="T3" fmla="*/ 56 h 288"/>
                  <a:gd name="T4" fmla="*/ 296 w 296"/>
                  <a:gd name="T5" fmla="*/ 288 h 28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6" h="288">
                    <a:moveTo>
                      <a:pt x="0" y="0"/>
                    </a:moveTo>
                    <a:cubicBezTo>
                      <a:pt x="55" y="4"/>
                      <a:pt x="111" y="8"/>
                      <a:pt x="160" y="56"/>
                    </a:cubicBezTo>
                    <a:cubicBezTo>
                      <a:pt x="209" y="104"/>
                      <a:pt x="252" y="196"/>
                      <a:pt x="296" y="288"/>
                    </a:cubicBezTo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3556"/>
              </a:p>
            </p:txBody>
          </p:sp>
        </p:grp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8879C9DC-BA76-4CE9-8403-2E1576AB48C5}"/>
                </a:ext>
              </a:extLst>
            </p:cNvPr>
            <p:cNvCxnSpPr>
              <a:cxnSpLocks/>
            </p:cNvCxnSpPr>
            <p:nvPr/>
          </p:nvCxnSpPr>
          <p:spPr>
            <a:xfrm>
              <a:off x="4697949" y="1657566"/>
              <a:ext cx="745307" cy="37222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1DFCBDBB-34D7-499F-9C95-42A24D5BF0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0290" y="1642344"/>
              <a:ext cx="831893" cy="384986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标题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t>查找</a:t>
            </a:r>
            <a:r>
              <a:rPr lang="en-US" altLang="zh-CN"/>
              <a:t>B+</a:t>
            </a:r>
            <a:r>
              <a:t>树</a:t>
            </a:r>
          </a:p>
        </p:txBody>
      </p:sp>
      <p:sp>
        <p:nvSpPr>
          <p:cNvPr id="55299" name="Rectangle 2"/>
          <p:cNvSpPr>
            <a:spLocks noChangeArrowheads="1"/>
          </p:cNvSpPr>
          <p:nvPr/>
        </p:nvSpPr>
        <p:spPr bwMode="auto">
          <a:xfrm>
            <a:off x="827166" y="866717"/>
            <a:ext cx="7200194" cy="331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667" b="1" dirty="0">
                <a:solidFill>
                  <a:srgbClr val="FF0000"/>
                </a:solidFill>
                <a:latin typeface="Times New Roman" panose="02020603050405020304" pitchFamily="18" charset="0"/>
              </a:rPr>
              <a:t>Select * from department where </a:t>
            </a:r>
            <a:r>
              <a:rPr lang="en-US" altLang="zh-CN" sz="2667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dept_id</a:t>
            </a:r>
            <a:r>
              <a:rPr lang="en-US" altLang="zh-CN" sz="2667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= 115</a:t>
            </a:r>
            <a:endParaRPr lang="zh-CN" altLang="en-US" sz="2667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5300" name="Rectangle 4"/>
          <p:cNvSpPr>
            <a:spLocks noChangeArrowheads="1"/>
          </p:cNvSpPr>
          <p:nvPr/>
        </p:nvSpPr>
        <p:spPr bwMode="auto">
          <a:xfrm rot="-5400000">
            <a:off x="4914574" y="1170843"/>
            <a:ext cx="639534" cy="134584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>
                <a:latin typeface="Tahoma" panose="020B0604030504040204" pitchFamily="34" charset="0"/>
              </a:rPr>
              <a:t>100</a:t>
            </a:r>
          </a:p>
        </p:txBody>
      </p:sp>
      <p:sp>
        <p:nvSpPr>
          <p:cNvPr id="55301" name="Rectangle 5"/>
          <p:cNvSpPr>
            <a:spLocks noChangeArrowheads="1"/>
          </p:cNvSpPr>
          <p:nvPr/>
        </p:nvSpPr>
        <p:spPr bwMode="auto">
          <a:xfrm rot="-5400000">
            <a:off x="7496910" y="1857641"/>
            <a:ext cx="639533" cy="1585737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120</a:t>
            </a:r>
          </a:p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150</a:t>
            </a:r>
          </a:p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180</a:t>
            </a:r>
          </a:p>
        </p:txBody>
      </p:sp>
      <p:sp>
        <p:nvSpPr>
          <p:cNvPr id="55302" name="Rectangle 6"/>
          <p:cNvSpPr>
            <a:spLocks noChangeArrowheads="1"/>
          </p:cNvSpPr>
          <p:nvPr/>
        </p:nvSpPr>
        <p:spPr bwMode="auto">
          <a:xfrm rot="-5400000">
            <a:off x="2658561" y="1914085"/>
            <a:ext cx="639531" cy="1472847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</a:p>
        </p:txBody>
      </p:sp>
      <p:sp>
        <p:nvSpPr>
          <p:cNvPr id="55303" name="Line 7"/>
          <p:cNvSpPr>
            <a:spLocks noChangeShapeType="1"/>
          </p:cNvSpPr>
          <p:nvPr/>
        </p:nvSpPr>
        <p:spPr bwMode="auto">
          <a:xfrm flipH="1">
            <a:off x="3009472" y="1887173"/>
            <a:ext cx="1878261" cy="44356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5304" name="Line 8"/>
          <p:cNvSpPr>
            <a:spLocks noChangeShapeType="1"/>
          </p:cNvSpPr>
          <p:nvPr/>
        </p:nvSpPr>
        <p:spPr bwMode="auto">
          <a:xfrm>
            <a:off x="5628204" y="1862756"/>
            <a:ext cx="2116091" cy="45645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5305" name="Rectangle 9"/>
          <p:cNvSpPr>
            <a:spLocks noChangeArrowheads="1"/>
          </p:cNvSpPr>
          <p:nvPr/>
        </p:nvSpPr>
        <p:spPr bwMode="auto">
          <a:xfrm rot="-5400000">
            <a:off x="1053077" y="3033925"/>
            <a:ext cx="612000" cy="13599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</a:p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306" name="Rectangle 10"/>
          <p:cNvSpPr>
            <a:spLocks noChangeArrowheads="1"/>
          </p:cNvSpPr>
          <p:nvPr/>
        </p:nvSpPr>
        <p:spPr bwMode="auto">
          <a:xfrm rot="-5400000">
            <a:off x="2595596" y="3075374"/>
            <a:ext cx="612000" cy="12770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</a:p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35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307" name="Rectangle 11"/>
          <p:cNvSpPr>
            <a:spLocks noChangeArrowheads="1"/>
          </p:cNvSpPr>
          <p:nvPr/>
        </p:nvSpPr>
        <p:spPr bwMode="auto">
          <a:xfrm rot="-5400000">
            <a:off x="4126653" y="3041862"/>
            <a:ext cx="612000" cy="13440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</a:p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101</a:t>
            </a:r>
          </a:p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110</a:t>
            </a:r>
          </a:p>
        </p:txBody>
      </p:sp>
      <p:sp>
        <p:nvSpPr>
          <p:cNvPr id="55308" name="Rectangle 12"/>
          <p:cNvSpPr>
            <a:spLocks noChangeArrowheads="1"/>
          </p:cNvSpPr>
          <p:nvPr/>
        </p:nvSpPr>
        <p:spPr bwMode="auto">
          <a:xfrm rot="-5400000">
            <a:off x="5708862" y="3041863"/>
            <a:ext cx="612000" cy="13440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120</a:t>
            </a:r>
          </a:p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130</a:t>
            </a:r>
          </a:p>
        </p:txBody>
      </p:sp>
      <p:sp>
        <p:nvSpPr>
          <p:cNvPr id="55309" name="Rectangle 13"/>
          <p:cNvSpPr>
            <a:spLocks noChangeArrowheads="1"/>
          </p:cNvSpPr>
          <p:nvPr/>
        </p:nvSpPr>
        <p:spPr bwMode="auto">
          <a:xfrm rot="-5400000">
            <a:off x="7254910" y="3137994"/>
            <a:ext cx="612000" cy="11518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150</a:t>
            </a:r>
          </a:p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156</a:t>
            </a:r>
          </a:p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179</a:t>
            </a:r>
          </a:p>
        </p:txBody>
      </p:sp>
      <p:sp>
        <p:nvSpPr>
          <p:cNvPr id="55310" name="Rectangle 14"/>
          <p:cNvSpPr>
            <a:spLocks noChangeArrowheads="1"/>
          </p:cNvSpPr>
          <p:nvPr/>
        </p:nvSpPr>
        <p:spPr bwMode="auto">
          <a:xfrm rot="-5400000">
            <a:off x="8707472" y="3057738"/>
            <a:ext cx="612000" cy="13123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180</a:t>
            </a:r>
          </a:p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</a:p>
        </p:txBody>
      </p:sp>
      <p:sp>
        <p:nvSpPr>
          <p:cNvPr id="55311" name="Line 15"/>
          <p:cNvSpPr>
            <a:spLocks noChangeShapeType="1"/>
          </p:cNvSpPr>
          <p:nvPr/>
        </p:nvSpPr>
        <p:spPr bwMode="auto">
          <a:xfrm flipH="1">
            <a:off x="1319387" y="2785492"/>
            <a:ext cx="1407585" cy="6224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5312" name="Line 16"/>
          <p:cNvSpPr>
            <a:spLocks noChangeShapeType="1"/>
          </p:cNvSpPr>
          <p:nvPr/>
        </p:nvSpPr>
        <p:spPr bwMode="auto">
          <a:xfrm flipH="1">
            <a:off x="3201459" y="2785493"/>
            <a:ext cx="10582" cy="6224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5313" name="Line 17"/>
          <p:cNvSpPr>
            <a:spLocks noChangeShapeType="1"/>
          </p:cNvSpPr>
          <p:nvPr/>
        </p:nvSpPr>
        <p:spPr bwMode="auto">
          <a:xfrm flipH="1">
            <a:off x="4887734" y="2842268"/>
            <a:ext cx="2336935" cy="55410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5314" name="Line 18"/>
          <p:cNvSpPr>
            <a:spLocks noChangeShapeType="1"/>
          </p:cNvSpPr>
          <p:nvPr/>
        </p:nvSpPr>
        <p:spPr bwMode="auto">
          <a:xfrm flipH="1">
            <a:off x="6348772" y="2857500"/>
            <a:ext cx="1299448" cy="5388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5315" name="Line 19"/>
          <p:cNvSpPr>
            <a:spLocks noChangeShapeType="1"/>
          </p:cNvSpPr>
          <p:nvPr/>
        </p:nvSpPr>
        <p:spPr bwMode="auto">
          <a:xfrm flipH="1">
            <a:off x="7664868" y="2857501"/>
            <a:ext cx="305154" cy="55040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5316" name="Line 20"/>
          <p:cNvSpPr>
            <a:spLocks noChangeShapeType="1"/>
          </p:cNvSpPr>
          <p:nvPr/>
        </p:nvSpPr>
        <p:spPr bwMode="auto">
          <a:xfrm>
            <a:off x="8410222" y="2842269"/>
            <a:ext cx="305154" cy="56563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5317" name="Line 21"/>
          <p:cNvSpPr>
            <a:spLocks noChangeShapeType="1"/>
          </p:cNvSpPr>
          <p:nvPr/>
        </p:nvSpPr>
        <p:spPr bwMode="auto">
          <a:xfrm>
            <a:off x="906639" y="3975124"/>
            <a:ext cx="0" cy="45508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5318" name="Line 22"/>
          <p:cNvSpPr>
            <a:spLocks noChangeShapeType="1"/>
          </p:cNvSpPr>
          <p:nvPr/>
        </p:nvSpPr>
        <p:spPr bwMode="auto">
          <a:xfrm>
            <a:off x="1365250" y="3975124"/>
            <a:ext cx="0" cy="45508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5319" name="Line 23"/>
          <p:cNvSpPr>
            <a:spLocks noChangeShapeType="1"/>
          </p:cNvSpPr>
          <p:nvPr/>
        </p:nvSpPr>
        <p:spPr bwMode="auto">
          <a:xfrm>
            <a:off x="1765653" y="3975124"/>
            <a:ext cx="0" cy="45508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5320" name="Line 24"/>
          <p:cNvSpPr>
            <a:spLocks noChangeShapeType="1"/>
          </p:cNvSpPr>
          <p:nvPr/>
        </p:nvSpPr>
        <p:spPr bwMode="auto">
          <a:xfrm>
            <a:off x="2726972" y="3975124"/>
            <a:ext cx="0" cy="45508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5321" name="Line 25"/>
          <p:cNvSpPr>
            <a:spLocks noChangeShapeType="1"/>
          </p:cNvSpPr>
          <p:nvPr/>
        </p:nvSpPr>
        <p:spPr bwMode="auto">
          <a:xfrm>
            <a:off x="3977570" y="3975124"/>
            <a:ext cx="0" cy="45508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5322" name="Line 26"/>
          <p:cNvSpPr>
            <a:spLocks noChangeShapeType="1"/>
          </p:cNvSpPr>
          <p:nvPr/>
        </p:nvSpPr>
        <p:spPr bwMode="auto">
          <a:xfrm>
            <a:off x="3201459" y="3975124"/>
            <a:ext cx="0" cy="45508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5323" name="Line 27"/>
          <p:cNvSpPr>
            <a:spLocks noChangeShapeType="1"/>
          </p:cNvSpPr>
          <p:nvPr/>
        </p:nvSpPr>
        <p:spPr bwMode="auto">
          <a:xfrm>
            <a:off x="4370917" y="3975124"/>
            <a:ext cx="0" cy="45508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5324" name="Line 28"/>
          <p:cNvSpPr>
            <a:spLocks noChangeShapeType="1"/>
          </p:cNvSpPr>
          <p:nvPr/>
        </p:nvSpPr>
        <p:spPr bwMode="auto">
          <a:xfrm>
            <a:off x="4732514" y="3975124"/>
            <a:ext cx="0" cy="45508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5325" name="Line 29"/>
          <p:cNvSpPr>
            <a:spLocks noChangeShapeType="1"/>
          </p:cNvSpPr>
          <p:nvPr/>
        </p:nvSpPr>
        <p:spPr bwMode="auto">
          <a:xfrm>
            <a:off x="5774972" y="3975124"/>
            <a:ext cx="0" cy="45508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5326" name="Line 30"/>
          <p:cNvSpPr>
            <a:spLocks noChangeShapeType="1"/>
          </p:cNvSpPr>
          <p:nvPr/>
        </p:nvSpPr>
        <p:spPr bwMode="auto">
          <a:xfrm>
            <a:off x="6201833" y="3975124"/>
            <a:ext cx="0" cy="45508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5327" name="Line 31"/>
          <p:cNvSpPr>
            <a:spLocks noChangeShapeType="1"/>
          </p:cNvSpPr>
          <p:nvPr/>
        </p:nvSpPr>
        <p:spPr bwMode="auto">
          <a:xfrm>
            <a:off x="7140222" y="3975124"/>
            <a:ext cx="0" cy="45508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5328" name="Line 32"/>
          <p:cNvSpPr>
            <a:spLocks noChangeShapeType="1"/>
          </p:cNvSpPr>
          <p:nvPr/>
        </p:nvSpPr>
        <p:spPr bwMode="auto">
          <a:xfrm>
            <a:off x="7565320" y="3975124"/>
            <a:ext cx="0" cy="4533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5329" name="Line 33"/>
          <p:cNvSpPr>
            <a:spLocks noChangeShapeType="1"/>
          </p:cNvSpPr>
          <p:nvPr/>
        </p:nvSpPr>
        <p:spPr bwMode="auto">
          <a:xfrm>
            <a:off x="7976306" y="3975124"/>
            <a:ext cx="0" cy="45331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5330" name="Line 34"/>
          <p:cNvSpPr>
            <a:spLocks noChangeShapeType="1"/>
          </p:cNvSpPr>
          <p:nvPr/>
        </p:nvSpPr>
        <p:spPr bwMode="auto">
          <a:xfrm>
            <a:off x="8803570" y="3975124"/>
            <a:ext cx="0" cy="45331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5331" name="Line 35"/>
          <p:cNvSpPr>
            <a:spLocks noChangeShapeType="1"/>
          </p:cNvSpPr>
          <p:nvPr/>
        </p:nvSpPr>
        <p:spPr bwMode="auto">
          <a:xfrm>
            <a:off x="9181042" y="3975124"/>
            <a:ext cx="0" cy="4533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78884" name="Freeform 36"/>
          <p:cNvSpPr>
            <a:spLocks/>
          </p:cNvSpPr>
          <p:nvPr/>
        </p:nvSpPr>
        <p:spPr bwMode="auto">
          <a:xfrm>
            <a:off x="5907265" y="1822385"/>
            <a:ext cx="1317404" cy="554108"/>
          </a:xfrm>
          <a:custGeom>
            <a:avLst/>
            <a:gdLst>
              <a:gd name="T0" fmla="*/ 0 w 897"/>
              <a:gd name="T1" fmla="*/ 0 h 416"/>
              <a:gd name="T2" fmla="*/ 2147483646 w 897"/>
              <a:gd name="T3" fmla="*/ 2147483646 h 416"/>
              <a:gd name="T4" fmla="*/ 2147483646 w 897"/>
              <a:gd name="T5" fmla="*/ 2147483646 h 416"/>
              <a:gd name="T6" fmla="*/ 2147483646 w 897"/>
              <a:gd name="T7" fmla="*/ 2147483646 h 416"/>
              <a:gd name="T8" fmla="*/ 2147483646 w 897"/>
              <a:gd name="T9" fmla="*/ 2147483646 h 416"/>
              <a:gd name="T10" fmla="*/ 2147483646 w 897"/>
              <a:gd name="T11" fmla="*/ 2147483646 h 416"/>
              <a:gd name="T12" fmla="*/ 2147483646 w 897"/>
              <a:gd name="T13" fmla="*/ 2147483646 h 41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897" h="416">
                <a:moveTo>
                  <a:pt x="0" y="0"/>
                </a:moveTo>
                <a:cubicBezTo>
                  <a:pt x="167" y="20"/>
                  <a:pt x="333" y="42"/>
                  <a:pt x="501" y="57"/>
                </a:cubicBezTo>
                <a:cubicBezTo>
                  <a:pt x="579" y="83"/>
                  <a:pt x="659" y="99"/>
                  <a:pt x="737" y="123"/>
                </a:cubicBezTo>
                <a:cubicBezTo>
                  <a:pt x="743" y="132"/>
                  <a:pt x="748" y="143"/>
                  <a:pt x="756" y="151"/>
                </a:cubicBezTo>
                <a:cubicBezTo>
                  <a:pt x="764" y="159"/>
                  <a:pt x="777" y="161"/>
                  <a:pt x="784" y="170"/>
                </a:cubicBezTo>
                <a:cubicBezTo>
                  <a:pt x="798" y="188"/>
                  <a:pt x="805" y="231"/>
                  <a:pt x="822" y="255"/>
                </a:cubicBezTo>
                <a:cubicBezTo>
                  <a:pt x="838" y="307"/>
                  <a:pt x="847" y="389"/>
                  <a:pt x="897" y="416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99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zh-CN" altLang="en-US" sz="3556"/>
          </a:p>
        </p:txBody>
      </p:sp>
      <p:sp>
        <p:nvSpPr>
          <p:cNvPr id="78885" name="Freeform 37"/>
          <p:cNvSpPr>
            <a:spLocks/>
          </p:cNvSpPr>
          <p:nvPr/>
        </p:nvSpPr>
        <p:spPr bwMode="auto">
          <a:xfrm>
            <a:off x="5725586" y="2708777"/>
            <a:ext cx="1396999" cy="728566"/>
          </a:xfrm>
          <a:custGeom>
            <a:avLst/>
            <a:gdLst>
              <a:gd name="T0" fmla="*/ 2147483646 w 1615"/>
              <a:gd name="T1" fmla="*/ 0 h 500"/>
              <a:gd name="T2" fmla="*/ 2147483646 w 1615"/>
              <a:gd name="T3" fmla="*/ 2147483646 h 500"/>
              <a:gd name="T4" fmla="*/ 2147483646 w 1615"/>
              <a:gd name="T5" fmla="*/ 2147483646 h 500"/>
              <a:gd name="T6" fmla="*/ 2147483646 w 1615"/>
              <a:gd name="T7" fmla="*/ 2147483646 h 500"/>
              <a:gd name="T8" fmla="*/ 2147483646 w 1615"/>
              <a:gd name="T9" fmla="*/ 2147483646 h 500"/>
              <a:gd name="T10" fmla="*/ 2147483646 w 1615"/>
              <a:gd name="T11" fmla="*/ 2147483646 h 500"/>
              <a:gd name="T12" fmla="*/ 2147483646 w 1615"/>
              <a:gd name="T13" fmla="*/ 2147483646 h 500"/>
              <a:gd name="T14" fmla="*/ 2147483646 w 1615"/>
              <a:gd name="T15" fmla="*/ 2147483646 h 500"/>
              <a:gd name="T16" fmla="*/ 2147483646 w 1615"/>
              <a:gd name="T17" fmla="*/ 2147483646 h 500"/>
              <a:gd name="T18" fmla="*/ 2147483646 w 1615"/>
              <a:gd name="T19" fmla="*/ 2147483646 h 500"/>
              <a:gd name="T20" fmla="*/ 2147483646 w 1615"/>
              <a:gd name="T21" fmla="*/ 2147483646 h 500"/>
              <a:gd name="T22" fmla="*/ 0 w 1615"/>
              <a:gd name="T23" fmla="*/ 2147483646 h 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615" h="500">
                <a:moveTo>
                  <a:pt x="1615" y="0"/>
                </a:moveTo>
                <a:cubicBezTo>
                  <a:pt x="1549" y="43"/>
                  <a:pt x="1495" y="48"/>
                  <a:pt x="1416" y="57"/>
                </a:cubicBezTo>
                <a:cubicBezTo>
                  <a:pt x="1194" y="128"/>
                  <a:pt x="864" y="99"/>
                  <a:pt x="652" y="104"/>
                </a:cubicBezTo>
                <a:cubicBezTo>
                  <a:pt x="578" y="127"/>
                  <a:pt x="500" y="113"/>
                  <a:pt x="425" y="132"/>
                </a:cubicBezTo>
                <a:cubicBezTo>
                  <a:pt x="375" y="145"/>
                  <a:pt x="418" y="138"/>
                  <a:pt x="368" y="160"/>
                </a:cubicBezTo>
                <a:cubicBezTo>
                  <a:pt x="350" y="168"/>
                  <a:pt x="312" y="179"/>
                  <a:pt x="312" y="179"/>
                </a:cubicBezTo>
                <a:cubicBezTo>
                  <a:pt x="278" y="231"/>
                  <a:pt x="202" y="254"/>
                  <a:pt x="142" y="264"/>
                </a:cubicBezTo>
                <a:cubicBezTo>
                  <a:pt x="129" y="269"/>
                  <a:pt x="92" y="278"/>
                  <a:pt x="85" y="293"/>
                </a:cubicBezTo>
                <a:cubicBezTo>
                  <a:pt x="57" y="350"/>
                  <a:pt x="88" y="385"/>
                  <a:pt x="28" y="406"/>
                </a:cubicBezTo>
                <a:cubicBezTo>
                  <a:pt x="25" y="415"/>
                  <a:pt x="22" y="425"/>
                  <a:pt x="19" y="434"/>
                </a:cubicBezTo>
                <a:cubicBezTo>
                  <a:pt x="16" y="447"/>
                  <a:pt x="14" y="459"/>
                  <a:pt x="10" y="472"/>
                </a:cubicBezTo>
                <a:cubicBezTo>
                  <a:pt x="7" y="482"/>
                  <a:pt x="0" y="500"/>
                  <a:pt x="0" y="500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99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zh-CN" altLang="en-US" sz="3556"/>
          </a:p>
        </p:txBody>
      </p:sp>
      <p:sp>
        <p:nvSpPr>
          <p:cNvPr id="78887" name="AutoShape 39"/>
          <p:cNvSpPr>
            <a:spLocks noChangeArrowheads="1"/>
          </p:cNvSpPr>
          <p:nvPr/>
        </p:nvSpPr>
        <p:spPr bwMode="auto">
          <a:xfrm>
            <a:off x="3774723" y="3229166"/>
            <a:ext cx="1359960" cy="1034494"/>
          </a:xfrm>
          <a:prstGeom prst="rightArrow">
            <a:avLst>
              <a:gd name="adj1" fmla="val 56671"/>
              <a:gd name="adj2" fmla="val 53515"/>
            </a:avLst>
          </a:prstGeom>
          <a:solidFill>
            <a:srgbClr val="FF0000">
              <a:alpha val="34901"/>
            </a:srgbClr>
          </a:solidFill>
          <a:ln w="9525" algn="ctr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 sz="3111"/>
          </a:p>
        </p:txBody>
      </p:sp>
      <p:sp>
        <p:nvSpPr>
          <p:cNvPr id="78888" name="Text Box 40"/>
          <p:cNvSpPr txBox="1">
            <a:spLocks noChangeArrowheads="1"/>
          </p:cNvSpPr>
          <p:nvPr/>
        </p:nvSpPr>
        <p:spPr bwMode="auto">
          <a:xfrm>
            <a:off x="3500775" y="4648228"/>
            <a:ext cx="2506519" cy="4001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 eaLnBrk="1" hangingPunct="1"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5613" indent="1588"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 marL="912813" indent="1588"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 marL="1370013" indent="1588"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 marL="1827213" indent="1588"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</a:defRPr>
            </a:lvl9pPr>
          </a:lstStyle>
          <a:p>
            <a:r>
              <a:rPr lang="en-US" altLang="zh-CN" dirty="0">
                <a:solidFill>
                  <a:srgbClr val="FF0000"/>
                </a:solidFill>
              </a:rPr>
              <a:t>No record satisfied</a:t>
            </a:r>
          </a:p>
        </p:txBody>
      </p:sp>
      <p:sp>
        <p:nvSpPr>
          <p:cNvPr id="55336" name="Rectangle 41"/>
          <p:cNvSpPr>
            <a:spLocks noChangeArrowheads="1"/>
          </p:cNvSpPr>
          <p:nvPr/>
        </p:nvSpPr>
        <p:spPr bwMode="auto">
          <a:xfrm>
            <a:off x="8525997" y="1190626"/>
            <a:ext cx="957313" cy="639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prstDash val="dash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556">
                <a:solidFill>
                  <a:schemeClr val="tx2"/>
                </a:solidFill>
              </a:rPr>
              <a:t>n=3</a:t>
            </a:r>
          </a:p>
        </p:txBody>
      </p:sp>
      <p:sp>
        <p:nvSpPr>
          <p:cNvPr id="2" name="弧形 1">
            <a:extLst>
              <a:ext uri="{FF2B5EF4-FFF2-40B4-BE49-F238E27FC236}">
                <a16:creationId xmlns:a16="http://schemas.microsoft.com/office/drawing/2014/main" id="{A9054770-F707-47C6-AC3C-9AEF69A93E23}"/>
              </a:ext>
            </a:extLst>
          </p:cNvPr>
          <p:cNvSpPr/>
          <p:nvPr/>
        </p:nvSpPr>
        <p:spPr>
          <a:xfrm>
            <a:off x="4813673" y="1804660"/>
            <a:ext cx="2336935" cy="1011874"/>
          </a:xfrm>
          <a:prstGeom prst="arc">
            <a:avLst>
              <a:gd name="adj1" fmla="val 16200000"/>
              <a:gd name="adj2" fmla="val 2214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弧形 4">
            <a:extLst>
              <a:ext uri="{FF2B5EF4-FFF2-40B4-BE49-F238E27FC236}">
                <a16:creationId xmlns:a16="http://schemas.microsoft.com/office/drawing/2014/main" id="{08D3C281-0F53-4E30-B698-9A519C5C22B1}"/>
              </a:ext>
            </a:extLst>
          </p:cNvPr>
          <p:cNvSpPr/>
          <p:nvPr/>
        </p:nvSpPr>
        <p:spPr>
          <a:xfrm>
            <a:off x="5725586" y="2434589"/>
            <a:ext cx="1499081" cy="100275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8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8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78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78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84" grpId="0" animBg="1"/>
      <p:bldP spid="78885" grpId="0" animBg="1"/>
      <p:bldP spid="78887" grpId="0" animBg="1"/>
      <p:bldP spid="7888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标题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t>查找</a:t>
            </a:r>
            <a:r>
              <a:rPr lang="en-US" altLang="zh-CN"/>
              <a:t>B+</a:t>
            </a:r>
            <a:r>
              <a:t>树</a:t>
            </a:r>
          </a:p>
        </p:txBody>
      </p:sp>
      <p:sp>
        <p:nvSpPr>
          <p:cNvPr id="56323" name="Rectangle 46"/>
          <p:cNvSpPr>
            <a:spLocks noChangeArrowheads="1"/>
          </p:cNvSpPr>
          <p:nvPr/>
        </p:nvSpPr>
        <p:spPr bwMode="auto">
          <a:xfrm>
            <a:off x="717903" y="724959"/>
            <a:ext cx="7681736" cy="331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667" b="1">
                <a:solidFill>
                  <a:srgbClr val="FF0000"/>
                </a:solidFill>
                <a:latin typeface="Times New Roman" panose="02020603050405020304" pitchFamily="18" charset="0"/>
              </a:rPr>
              <a:t>Select * from department where dept_id = 150</a:t>
            </a:r>
            <a:endParaRPr lang="zh-CN" altLang="en-US" sz="2667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6324" name="Rectangle 48"/>
          <p:cNvSpPr>
            <a:spLocks noChangeArrowheads="1"/>
          </p:cNvSpPr>
          <p:nvPr/>
        </p:nvSpPr>
        <p:spPr bwMode="auto">
          <a:xfrm rot="-5400000">
            <a:off x="4914575" y="1144729"/>
            <a:ext cx="639533" cy="134584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>
                <a:latin typeface="Tahoma" panose="020B0604030504040204" pitchFamily="34" charset="0"/>
              </a:rPr>
              <a:t>100</a:t>
            </a:r>
          </a:p>
        </p:txBody>
      </p:sp>
      <p:sp>
        <p:nvSpPr>
          <p:cNvPr id="56325" name="Rectangle 49"/>
          <p:cNvSpPr>
            <a:spLocks noChangeArrowheads="1"/>
          </p:cNvSpPr>
          <p:nvPr/>
        </p:nvSpPr>
        <p:spPr bwMode="auto">
          <a:xfrm rot="-5400000">
            <a:off x="7393719" y="1891881"/>
            <a:ext cx="639533" cy="1585737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120</a:t>
            </a:r>
          </a:p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150</a:t>
            </a:r>
          </a:p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180</a:t>
            </a:r>
          </a:p>
        </p:txBody>
      </p:sp>
      <p:sp>
        <p:nvSpPr>
          <p:cNvPr id="56326" name="Rectangle 50"/>
          <p:cNvSpPr>
            <a:spLocks noChangeArrowheads="1"/>
          </p:cNvSpPr>
          <p:nvPr/>
        </p:nvSpPr>
        <p:spPr bwMode="auto">
          <a:xfrm rot="-5400000">
            <a:off x="2658562" y="1945190"/>
            <a:ext cx="639532" cy="1472847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</a:p>
        </p:txBody>
      </p:sp>
      <p:sp>
        <p:nvSpPr>
          <p:cNvPr id="56327" name="Line 51"/>
          <p:cNvSpPr>
            <a:spLocks noChangeShapeType="1"/>
          </p:cNvSpPr>
          <p:nvPr/>
        </p:nvSpPr>
        <p:spPr bwMode="auto">
          <a:xfrm flipH="1">
            <a:off x="3135782" y="1922641"/>
            <a:ext cx="1848828" cy="42509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6328" name="Line 52"/>
          <p:cNvSpPr>
            <a:spLocks noChangeShapeType="1"/>
          </p:cNvSpPr>
          <p:nvPr/>
        </p:nvSpPr>
        <p:spPr bwMode="auto">
          <a:xfrm>
            <a:off x="5639150" y="1930984"/>
            <a:ext cx="1926170" cy="41106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6329" name="Rectangle 53"/>
          <p:cNvSpPr>
            <a:spLocks noChangeArrowheads="1"/>
          </p:cNvSpPr>
          <p:nvPr/>
        </p:nvSpPr>
        <p:spPr bwMode="auto">
          <a:xfrm rot="-5400000">
            <a:off x="971329" y="3216933"/>
            <a:ext cx="639535" cy="122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  <a:p>
            <a:pPr algn="ctr" eaLnBrk="1" hangingPunct="1"/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</a:p>
          <a:p>
            <a:pPr algn="ctr" eaLnBrk="1" hangingPunct="1"/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</a:p>
        </p:txBody>
      </p:sp>
      <p:sp>
        <p:nvSpPr>
          <p:cNvPr id="56330" name="Rectangle 54"/>
          <p:cNvSpPr>
            <a:spLocks noChangeArrowheads="1"/>
          </p:cNvSpPr>
          <p:nvPr/>
        </p:nvSpPr>
        <p:spPr bwMode="auto">
          <a:xfrm rot="-5400000">
            <a:off x="2674112" y="3178756"/>
            <a:ext cx="639535" cy="13003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</a:p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35</a:t>
            </a:r>
          </a:p>
        </p:txBody>
      </p:sp>
      <p:sp>
        <p:nvSpPr>
          <p:cNvPr id="56331" name="Rectangle 55"/>
          <p:cNvSpPr>
            <a:spLocks noChangeArrowheads="1"/>
          </p:cNvSpPr>
          <p:nvPr/>
        </p:nvSpPr>
        <p:spPr bwMode="auto">
          <a:xfrm rot="-5400000">
            <a:off x="4052843" y="3216934"/>
            <a:ext cx="639535" cy="122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</a:p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101</a:t>
            </a:r>
          </a:p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110</a:t>
            </a:r>
          </a:p>
        </p:txBody>
      </p:sp>
      <p:sp>
        <p:nvSpPr>
          <p:cNvPr id="56332" name="Rectangle 56"/>
          <p:cNvSpPr>
            <a:spLocks noChangeArrowheads="1"/>
          </p:cNvSpPr>
          <p:nvPr/>
        </p:nvSpPr>
        <p:spPr bwMode="auto">
          <a:xfrm rot="-5400000">
            <a:off x="5635053" y="3216934"/>
            <a:ext cx="639535" cy="122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120</a:t>
            </a:r>
          </a:p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130</a:t>
            </a:r>
          </a:p>
        </p:txBody>
      </p:sp>
      <p:sp>
        <p:nvSpPr>
          <p:cNvPr id="56333" name="Rectangle 57"/>
          <p:cNvSpPr>
            <a:spLocks noChangeArrowheads="1"/>
          </p:cNvSpPr>
          <p:nvPr/>
        </p:nvSpPr>
        <p:spPr bwMode="auto">
          <a:xfrm rot="-5400000">
            <a:off x="7277232" y="3216933"/>
            <a:ext cx="639535" cy="122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150</a:t>
            </a:r>
          </a:p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156</a:t>
            </a:r>
          </a:p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179</a:t>
            </a:r>
          </a:p>
        </p:txBody>
      </p:sp>
      <p:sp>
        <p:nvSpPr>
          <p:cNvPr id="56334" name="Rectangle 58"/>
          <p:cNvSpPr>
            <a:spLocks noChangeArrowheads="1"/>
          </p:cNvSpPr>
          <p:nvPr/>
        </p:nvSpPr>
        <p:spPr bwMode="auto">
          <a:xfrm rot="-5400000">
            <a:off x="8649538" y="3216933"/>
            <a:ext cx="639535" cy="122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180</a:t>
            </a:r>
          </a:p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</a:p>
        </p:txBody>
      </p:sp>
      <p:sp>
        <p:nvSpPr>
          <p:cNvPr id="56335" name="Line 59"/>
          <p:cNvSpPr>
            <a:spLocks noChangeShapeType="1"/>
          </p:cNvSpPr>
          <p:nvPr/>
        </p:nvSpPr>
        <p:spPr bwMode="auto">
          <a:xfrm flipH="1">
            <a:off x="1559273" y="2857500"/>
            <a:ext cx="1192109" cy="666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6336" name="Line 60"/>
          <p:cNvSpPr>
            <a:spLocks noChangeShapeType="1"/>
          </p:cNvSpPr>
          <p:nvPr/>
        </p:nvSpPr>
        <p:spPr bwMode="auto">
          <a:xfrm flipH="1">
            <a:off x="3255998" y="2875139"/>
            <a:ext cx="0" cy="68615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6337" name="Line 61"/>
          <p:cNvSpPr>
            <a:spLocks noChangeShapeType="1"/>
          </p:cNvSpPr>
          <p:nvPr/>
        </p:nvSpPr>
        <p:spPr bwMode="auto">
          <a:xfrm flipH="1">
            <a:off x="4818944" y="2929465"/>
            <a:ext cx="2317749" cy="63182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6338" name="Line 62"/>
          <p:cNvSpPr>
            <a:spLocks noChangeShapeType="1"/>
          </p:cNvSpPr>
          <p:nvPr/>
        </p:nvSpPr>
        <p:spPr bwMode="auto">
          <a:xfrm flipH="1">
            <a:off x="6088804" y="2921755"/>
            <a:ext cx="1474474" cy="63953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6339" name="Line 63"/>
          <p:cNvSpPr>
            <a:spLocks noChangeShapeType="1"/>
          </p:cNvSpPr>
          <p:nvPr/>
        </p:nvSpPr>
        <p:spPr bwMode="auto">
          <a:xfrm flipH="1">
            <a:off x="7711584" y="2921758"/>
            <a:ext cx="236501" cy="63953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6340" name="Line 64"/>
          <p:cNvSpPr>
            <a:spLocks noChangeShapeType="1"/>
          </p:cNvSpPr>
          <p:nvPr/>
        </p:nvSpPr>
        <p:spPr bwMode="auto">
          <a:xfrm>
            <a:off x="8279692" y="2921756"/>
            <a:ext cx="465393" cy="63953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6341" name="Line 65"/>
          <p:cNvSpPr>
            <a:spLocks noChangeShapeType="1"/>
          </p:cNvSpPr>
          <p:nvPr/>
        </p:nvSpPr>
        <p:spPr bwMode="auto">
          <a:xfrm>
            <a:off x="906639" y="4071056"/>
            <a:ext cx="0" cy="4533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6342" name="Line 66"/>
          <p:cNvSpPr>
            <a:spLocks noChangeShapeType="1"/>
          </p:cNvSpPr>
          <p:nvPr/>
        </p:nvSpPr>
        <p:spPr bwMode="auto">
          <a:xfrm>
            <a:off x="1365250" y="4069293"/>
            <a:ext cx="0" cy="45508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6343" name="Line 67"/>
          <p:cNvSpPr>
            <a:spLocks noChangeShapeType="1"/>
          </p:cNvSpPr>
          <p:nvPr/>
        </p:nvSpPr>
        <p:spPr bwMode="auto">
          <a:xfrm>
            <a:off x="1765653" y="4069293"/>
            <a:ext cx="0" cy="45508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6344" name="Line 68"/>
          <p:cNvSpPr>
            <a:spLocks noChangeShapeType="1"/>
          </p:cNvSpPr>
          <p:nvPr/>
        </p:nvSpPr>
        <p:spPr bwMode="auto">
          <a:xfrm>
            <a:off x="2726972" y="4069293"/>
            <a:ext cx="0" cy="45508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6345" name="Line 69"/>
          <p:cNvSpPr>
            <a:spLocks noChangeShapeType="1"/>
          </p:cNvSpPr>
          <p:nvPr/>
        </p:nvSpPr>
        <p:spPr bwMode="auto">
          <a:xfrm>
            <a:off x="3977570" y="4071056"/>
            <a:ext cx="0" cy="4533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6346" name="Line 70"/>
          <p:cNvSpPr>
            <a:spLocks noChangeShapeType="1"/>
          </p:cNvSpPr>
          <p:nvPr/>
        </p:nvSpPr>
        <p:spPr bwMode="auto">
          <a:xfrm>
            <a:off x="3201459" y="4071056"/>
            <a:ext cx="0" cy="4533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6347" name="Line 71"/>
          <p:cNvSpPr>
            <a:spLocks noChangeShapeType="1"/>
          </p:cNvSpPr>
          <p:nvPr/>
        </p:nvSpPr>
        <p:spPr bwMode="auto">
          <a:xfrm>
            <a:off x="4370917" y="4069293"/>
            <a:ext cx="0" cy="45508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6348" name="Line 72"/>
          <p:cNvSpPr>
            <a:spLocks noChangeShapeType="1"/>
          </p:cNvSpPr>
          <p:nvPr/>
        </p:nvSpPr>
        <p:spPr bwMode="auto">
          <a:xfrm>
            <a:off x="4732514" y="4071056"/>
            <a:ext cx="0" cy="4533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6349" name="Line 73"/>
          <p:cNvSpPr>
            <a:spLocks noChangeShapeType="1"/>
          </p:cNvSpPr>
          <p:nvPr/>
        </p:nvSpPr>
        <p:spPr bwMode="auto">
          <a:xfrm>
            <a:off x="5774972" y="4071056"/>
            <a:ext cx="0" cy="4533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6350" name="Line 74"/>
          <p:cNvSpPr>
            <a:spLocks noChangeShapeType="1"/>
          </p:cNvSpPr>
          <p:nvPr/>
        </p:nvSpPr>
        <p:spPr bwMode="auto">
          <a:xfrm>
            <a:off x="6201833" y="4071056"/>
            <a:ext cx="0" cy="4533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6351" name="Line 75"/>
          <p:cNvSpPr>
            <a:spLocks noChangeShapeType="1"/>
          </p:cNvSpPr>
          <p:nvPr/>
        </p:nvSpPr>
        <p:spPr bwMode="auto">
          <a:xfrm>
            <a:off x="7140222" y="4069293"/>
            <a:ext cx="0" cy="45508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6352" name="Line 76"/>
          <p:cNvSpPr>
            <a:spLocks noChangeShapeType="1"/>
          </p:cNvSpPr>
          <p:nvPr/>
        </p:nvSpPr>
        <p:spPr bwMode="auto">
          <a:xfrm>
            <a:off x="7565320" y="4069293"/>
            <a:ext cx="0" cy="45508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6353" name="Line 77"/>
          <p:cNvSpPr>
            <a:spLocks noChangeShapeType="1"/>
          </p:cNvSpPr>
          <p:nvPr/>
        </p:nvSpPr>
        <p:spPr bwMode="auto">
          <a:xfrm>
            <a:off x="7976306" y="4069293"/>
            <a:ext cx="0" cy="45508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6354" name="Line 78"/>
          <p:cNvSpPr>
            <a:spLocks noChangeShapeType="1"/>
          </p:cNvSpPr>
          <p:nvPr/>
        </p:nvSpPr>
        <p:spPr bwMode="auto">
          <a:xfrm>
            <a:off x="8803570" y="4071056"/>
            <a:ext cx="0" cy="4533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6355" name="Line 79"/>
          <p:cNvSpPr>
            <a:spLocks noChangeShapeType="1"/>
          </p:cNvSpPr>
          <p:nvPr/>
        </p:nvSpPr>
        <p:spPr bwMode="auto">
          <a:xfrm>
            <a:off x="9181042" y="4069293"/>
            <a:ext cx="0" cy="45508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71760" name="Freeform 80"/>
          <p:cNvSpPr>
            <a:spLocks/>
          </p:cNvSpPr>
          <p:nvPr/>
        </p:nvSpPr>
        <p:spPr bwMode="auto">
          <a:xfrm>
            <a:off x="5907264" y="1800931"/>
            <a:ext cx="1268236" cy="639534"/>
          </a:xfrm>
          <a:custGeom>
            <a:avLst/>
            <a:gdLst>
              <a:gd name="T0" fmla="*/ 0 w 897"/>
              <a:gd name="T1" fmla="*/ 0 h 416"/>
              <a:gd name="T2" fmla="*/ 2147483646 w 897"/>
              <a:gd name="T3" fmla="*/ 2147483646 h 416"/>
              <a:gd name="T4" fmla="*/ 2147483646 w 897"/>
              <a:gd name="T5" fmla="*/ 2147483646 h 416"/>
              <a:gd name="T6" fmla="*/ 2147483646 w 897"/>
              <a:gd name="T7" fmla="*/ 2147483646 h 416"/>
              <a:gd name="T8" fmla="*/ 2147483646 w 897"/>
              <a:gd name="T9" fmla="*/ 2147483646 h 416"/>
              <a:gd name="T10" fmla="*/ 2147483646 w 897"/>
              <a:gd name="T11" fmla="*/ 2147483646 h 416"/>
              <a:gd name="T12" fmla="*/ 2147483646 w 897"/>
              <a:gd name="T13" fmla="*/ 2147483646 h 41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897" h="416">
                <a:moveTo>
                  <a:pt x="0" y="0"/>
                </a:moveTo>
                <a:cubicBezTo>
                  <a:pt x="167" y="20"/>
                  <a:pt x="333" y="42"/>
                  <a:pt x="501" y="57"/>
                </a:cubicBezTo>
                <a:cubicBezTo>
                  <a:pt x="579" y="83"/>
                  <a:pt x="659" y="99"/>
                  <a:pt x="737" y="123"/>
                </a:cubicBezTo>
                <a:cubicBezTo>
                  <a:pt x="743" y="132"/>
                  <a:pt x="748" y="143"/>
                  <a:pt x="756" y="151"/>
                </a:cubicBezTo>
                <a:cubicBezTo>
                  <a:pt x="764" y="159"/>
                  <a:pt x="777" y="161"/>
                  <a:pt x="784" y="170"/>
                </a:cubicBezTo>
                <a:cubicBezTo>
                  <a:pt x="798" y="188"/>
                  <a:pt x="805" y="231"/>
                  <a:pt x="822" y="255"/>
                </a:cubicBezTo>
                <a:cubicBezTo>
                  <a:pt x="838" y="307"/>
                  <a:pt x="847" y="389"/>
                  <a:pt x="897" y="416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99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 sz="3556"/>
          </a:p>
        </p:txBody>
      </p:sp>
      <p:sp>
        <p:nvSpPr>
          <p:cNvPr id="71761" name="Freeform 81"/>
          <p:cNvSpPr>
            <a:spLocks/>
          </p:cNvSpPr>
          <p:nvPr/>
        </p:nvSpPr>
        <p:spPr bwMode="auto">
          <a:xfrm>
            <a:off x="7136694" y="2875140"/>
            <a:ext cx="733778" cy="639534"/>
          </a:xfrm>
          <a:custGeom>
            <a:avLst/>
            <a:gdLst>
              <a:gd name="T0" fmla="*/ 2147483646 w 1615"/>
              <a:gd name="T1" fmla="*/ 0 h 500"/>
              <a:gd name="T2" fmla="*/ 2147483646 w 1615"/>
              <a:gd name="T3" fmla="*/ 2147483646 h 500"/>
              <a:gd name="T4" fmla="*/ 2147483646 w 1615"/>
              <a:gd name="T5" fmla="*/ 2147483646 h 500"/>
              <a:gd name="T6" fmla="*/ 2147483646 w 1615"/>
              <a:gd name="T7" fmla="*/ 2147483646 h 500"/>
              <a:gd name="T8" fmla="*/ 2147483646 w 1615"/>
              <a:gd name="T9" fmla="*/ 2147483646 h 500"/>
              <a:gd name="T10" fmla="*/ 2147483646 w 1615"/>
              <a:gd name="T11" fmla="*/ 2147483646 h 500"/>
              <a:gd name="T12" fmla="*/ 2147483646 w 1615"/>
              <a:gd name="T13" fmla="*/ 2147483646 h 500"/>
              <a:gd name="T14" fmla="*/ 2147483646 w 1615"/>
              <a:gd name="T15" fmla="*/ 2147483646 h 500"/>
              <a:gd name="T16" fmla="*/ 2147483646 w 1615"/>
              <a:gd name="T17" fmla="*/ 2147483646 h 500"/>
              <a:gd name="T18" fmla="*/ 2147483646 w 1615"/>
              <a:gd name="T19" fmla="*/ 2147483646 h 500"/>
              <a:gd name="T20" fmla="*/ 2147483646 w 1615"/>
              <a:gd name="T21" fmla="*/ 2147483646 h 500"/>
              <a:gd name="T22" fmla="*/ 0 w 1615"/>
              <a:gd name="T23" fmla="*/ 2147483646 h 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615" h="500">
                <a:moveTo>
                  <a:pt x="1615" y="0"/>
                </a:moveTo>
                <a:cubicBezTo>
                  <a:pt x="1549" y="43"/>
                  <a:pt x="1495" y="48"/>
                  <a:pt x="1416" y="57"/>
                </a:cubicBezTo>
                <a:cubicBezTo>
                  <a:pt x="1194" y="128"/>
                  <a:pt x="864" y="99"/>
                  <a:pt x="652" y="104"/>
                </a:cubicBezTo>
                <a:cubicBezTo>
                  <a:pt x="578" y="127"/>
                  <a:pt x="500" y="113"/>
                  <a:pt x="425" y="132"/>
                </a:cubicBezTo>
                <a:cubicBezTo>
                  <a:pt x="375" y="145"/>
                  <a:pt x="418" y="138"/>
                  <a:pt x="368" y="160"/>
                </a:cubicBezTo>
                <a:cubicBezTo>
                  <a:pt x="350" y="168"/>
                  <a:pt x="312" y="179"/>
                  <a:pt x="312" y="179"/>
                </a:cubicBezTo>
                <a:cubicBezTo>
                  <a:pt x="278" y="231"/>
                  <a:pt x="202" y="254"/>
                  <a:pt x="142" y="264"/>
                </a:cubicBezTo>
                <a:cubicBezTo>
                  <a:pt x="129" y="269"/>
                  <a:pt x="92" y="278"/>
                  <a:pt x="85" y="293"/>
                </a:cubicBezTo>
                <a:cubicBezTo>
                  <a:pt x="57" y="350"/>
                  <a:pt x="88" y="385"/>
                  <a:pt x="28" y="406"/>
                </a:cubicBezTo>
                <a:cubicBezTo>
                  <a:pt x="25" y="415"/>
                  <a:pt x="22" y="425"/>
                  <a:pt x="19" y="434"/>
                </a:cubicBezTo>
                <a:cubicBezTo>
                  <a:pt x="16" y="447"/>
                  <a:pt x="14" y="459"/>
                  <a:pt x="10" y="472"/>
                </a:cubicBezTo>
                <a:cubicBezTo>
                  <a:pt x="7" y="482"/>
                  <a:pt x="0" y="500"/>
                  <a:pt x="0" y="500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99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 sz="3556"/>
          </a:p>
        </p:txBody>
      </p:sp>
      <p:sp>
        <p:nvSpPr>
          <p:cNvPr id="71762" name="AutoShape 82"/>
          <p:cNvSpPr>
            <a:spLocks noChangeArrowheads="1"/>
          </p:cNvSpPr>
          <p:nvPr/>
        </p:nvSpPr>
        <p:spPr bwMode="auto">
          <a:xfrm>
            <a:off x="6976283" y="3181980"/>
            <a:ext cx="495411" cy="1258202"/>
          </a:xfrm>
          <a:prstGeom prst="rightArrow">
            <a:avLst>
              <a:gd name="adj1" fmla="val 46970"/>
              <a:gd name="adj2" fmla="val 40333"/>
            </a:avLst>
          </a:prstGeom>
          <a:solidFill>
            <a:srgbClr val="FF0000">
              <a:alpha val="34901"/>
            </a:srgbClr>
          </a:solidFill>
          <a:ln w="9525" algn="ctr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 sz="3556"/>
          </a:p>
        </p:txBody>
      </p:sp>
      <p:sp>
        <p:nvSpPr>
          <p:cNvPr id="71763" name="Text Box 83"/>
          <p:cNvSpPr txBox="1">
            <a:spLocks noChangeArrowheads="1"/>
          </p:cNvSpPr>
          <p:nvPr/>
        </p:nvSpPr>
        <p:spPr bwMode="auto">
          <a:xfrm>
            <a:off x="6708070" y="4723695"/>
            <a:ext cx="1742015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 eaLnBrk="1" hangingPunct="1">
              <a:defRPr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5613" indent="1588"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 marL="912813" indent="1588"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 marL="1370013" indent="1588"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 marL="1827213" indent="1588"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lt1"/>
                </a:solidFill>
                <a:latin typeface="Arial" charset="0"/>
                <a:ea typeface="+mn-ea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lt1"/>
                </a:solidFill>
                <a:latin typeface="Arial" charset="0"/>
                <a:ea typeface="+mn-ea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lt1"/>
                </a:solidFill>
                <a:latin typeface="Arial" charset="0"/>
                <a:ea typeface="+mn-ea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lt1"/>
                </a:solidFill>
                <a:latin typeface="Arial" charset="0"/>
                <a:ea typeface="+mn-ea"/>
              </a:defRPr>
            </a:lvl9pPr>
          </a:lstStyle>
          <a:p>
            <a:r>
              <a:rPr lang="en-US" altLang="zh-CN" dirty="0"/>
              <a:t>Find record</a:t>
            </a:r>
          </a:p>
        </p:txBody>
      </p:sp>
      <p:sp>
        <p:nvSpPr>
          <p:cNvPr id="56360" name="Rectangle 84"/>
          <p:cNvSpPr>
            <a:spLocks noChangeArrowheads="1"/>
          </p:cNvSpPr>
          <p:nvPr/>
        </p:nvSpPr>
        <p:spPr bwMode="auto">
          <a:xfrm>
            <a:off x="8525997" y="606778"/>
            <a:ext cx="957313" cy="639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prstDash val="dash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556">
                <a:solidFill>
                  <a:schemeClr val="accent2"/>
                </a:solidFill>
              </a:rPr>
              <a:t>n=3</a:t>
            </a:r>
            <a:endParaRPr lang="zh-CN" altLang="en-US" sz="3556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1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1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71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71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60" grpId="0" animBg="1"/>
      <p:bldP spid="71761" grpId="0" animBg="1"/>
      <p:bldP spid="71762" grpId="0" animBg="1"/>
      <p:bldP spid="7176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标题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t>查找</a:t>
            </a:r>
            <a:r>
              <a:rPr lang="en-US" altLang="zh-CN"/>
              <a:t>B+</a:t>
            </a:r>
            <a:r>
              <a:t>树</a:t>
            </a:r>
          </a:p>
        </p:txBody>
      </p:sp>
      <p:sp>
        <p:nvSpPr>
          <p:cNvPr id="57347" name="Rectangle 51"/>
          <p:cNvSpPr>
            <a:spLocks noChangeArrowheads="1"/>
          </p:cNvSpPr>
          <p:nvPr/>
        </p:nvSpPr>
        <p:spPr bwMode="auto">
          <a:xfrm>
            <a:off x="753473" y="764182"/>
            <a:ext cx="9920111" cy="705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22" b="1" dirty="0">
                <a:solidFill>
                  <a:srgbClr val="FF0000"/>
                </a:solidFill>
                <a:latin typeface="Times New Roman" panose="02020603050405020304" pitchFamily="18" charset="0"/>
              </a:rPr>
              <a:t>Select * from department where </a:t>
            </a:r>
            <a:r>
              <a:rPr lang="en-US" altLang="zh-CN" sz="2222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dept_id</a:t>
            </a:r>
            <a:r>
              <a:rPr lang="en-US" altLang="zh-CN" sz="2222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&gt;=35 and </a:t>
            </a:r>
            <a:r>
              <a:rPr lang="en-US" altLang="zh-CN" sz="2222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dept_id</a:t>
            </a:r>
            <a:r>
              <a:rPr lang="en-US" altLang="zh-CN" sz="2222" b="1" dirty="0">
                <a:solidFill>
                  <a:srgbClr val="FF0000"/>
                </a:solidFill>
                <a:latin typeface="Times New Roman" panose="02020603050405020304" pitchFamily="18" charset="0"/>
              </a:rPr>
              <a:t>&lt;= 170</a:t>
            </a:r>
            <a:endParaRPr lang="zh-CN" altLang="en-US" sz="2222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7348" name="Rectangle 53"/>
          <p:cNvSpPr>
            <a:spLocks noChangeArrowheads="1"/>
          </p:cNvSpPr>
          <p:nvPr/>
        </p:nvSpPr>
        <p:spPr bwMode="auto">
          <a:xfrm rot="-5400000">
            <a:off x="4818114" y="1127957"/>
            <a:ext cx="705556" cy="1402393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>
                <a:latin typeface="Tahoma" panose="020B0604030504040204" pitchFamily="34" charset="0"/>
              </a:rPr>
              <a:t>100</a:t>
            </a:r>
          </a:p>
        </p:txBody>
      </p:sp>
      <p:sp>
        <p:nvSpPr>
          <p:cNvPr id="57349" name="Rectangle 54"/>
          <p:cNvSpPr>
            <a:spLocks noChangeArrowheads="1"/>
          </p:cNvSpPr>
          <p:nvPr/>
        </p:nvSpPr>
        <p:spPr bwMode="auto">
          <a:xfrm rot="-5400000">
            <a:off x="7417155" y="1855609"/>
            <a:ext cx="615597" cy="1585737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120</a:t>
            </a:r>
          </a:p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150</a:t>
            </a:r>
          </a:p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180</a:t>
            </a:r>
          </a:p>
        </p:txBody>
      </p:sp>
      <p:sp>
        <p:nvSpPr>
          <p:cNvPr id="57350" name="Rectangle 55"/>
          <p:cNvSpPr>
            <a:spLocks noChangeArrowheads="1"/>
          </p:cNvSpPr>
          <p:nvPr/>
        </p:nvSpPr>
        <p:spPr bwMode="auto">
          <a:xfrm rot="-5400000">
            <a:off x="2578807" y="1912053"/>
            <a:ext cx="615595" cy="1472847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</a:p>
        </p:txBody>
      </p:sp>
      <p:sp>
        <p:nvSpPr>
          <p:cNvPr id="57351" name="Line 56"/>
          <p:cNvSpPr>
            <a:spLocks noChangeShapeType="1"/>
          </p:cNvSpPr>
          <p:nvPr/>
        </p:nvSpPr>
        <p:spPr bwMode="auto">
          <a:xfrm flipH="1">
            <a:off x="3567830" y="2013209"/>
            <a:ext cx="1220684" cy="32551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7352" name="Line 57"/>
          <p:cNvSpPr>
            <a:spLocks noChangeShapeType="1"/>
          </p:cNvSpPr>
          <p:nvPr/>
        </p:nvSpPr>
        <p:spPr bwMode="auto">
          <a:xfrm>
            <a:off x="5512048" y="2002828"/>
            <a:ext cx="1506466" cy="32550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7353" name="Rectangle 58"/>
          <p:cNvSpPr>
            <a:spLocks noChangeArrowheads="1"/>
          </p:cNvSpPr>
          <p:nvPr/>
        </p:nvSpPr>
        <p:spPr bwMode="auto">
          <a:xfrm rot="-5400000">
            <a:off x="947587" y="3181676"/>
            <a:ext cx="639533" cy="13599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</a:p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</a:p>
        </p:txBody>
      </p:sp>
      <p:sp>
        <p:nvSpPr>
          <p:cNvPr id="57354" name="Rectangle 59"/>
          <p:cNvSpPr>
            <a:spLocks noChangeArrowheads="1"/>
          </p:cNvSpPr>
          <p:nvPr/>
        </p:nvSpPr>
        <p:spPr bwMode="auto">
          <a:xfrm rot="-5400000">
            <a:off x="2568603" y="3321023"/>
            <a:ext cx="639532" cy="11200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</a:p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35</a:t>
            </a:r>
          </a:p>
        </p:txBody>
      </p:sp>
      <p:sp>
        <p:nvSpPr>
          <p:cNvPr id="57355" name="Rectangle 60"/>
          <p:cNvSpPr>
            <a:spLocks noChangeArrowheads="1"/>
          </p:cNvSpPr>
          <p:nvPr/>
        </p:nvSpPr>
        <p:spPr bwMode="auto">
          <a:xfrm rot="-5400000">
            <a:off x="3959429" y="3267224"/>
            <a:ext cx="634240" cy="121532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>
                <a:latin typeface="Tahoma" panose="020B0604030504040204" pitchFamily="34" charset="0"/>
              </a:rPr>
              <a:t>100</a:t>
            </a:r>
          </a:p>
          <a:p>
            <a:pPr algn="ctr" eaLnBrk="1" hangingPunct="1"/>
            <a:r>
              <a:rPr lang="en-US" altLang="zh-CN" sz="2400">
                <a:latin typeface="Tahoma" panose="020B0604030504040204" pitchFamily="34" charset="0"/>
              </a:rPr>
              <a:t>101</a:t>
            </a:r>
          </a:p>
          <a:p>
            <a:pPr algn="ctr" eaLnBrk="1" hangingPunct="1"/>
            <a:r>
              <a:rPr lang="en-US" altLang="zh-CN" sz="2400">
                <a:latin typeface="Tahoma" panose="020B0604030504040204" pitchFamily="34" charset="0"/>
              </a:rPr>
              <a:t>110</a:t>
            </a:r>
          </a:p>
        </p:txBody>
      </p:sp>
      <p:sp>
        <p:nvSpPr>
          <p:cNvPr id="57356" name="Rectangle 61"/>
          <p:cNvSpPr>
            <a:spLocks noChangeArrowheads="1"/>
          </p:cNvSpPr>
          <p:nvPr/>
        </p:nvSpPr>
        <p:spPr bwMode="auto">
          <a:xfrm rot="-5400000">
            <a:off x="5609548" y="3195787"/>
            <a:ext cx="627185" cy="134408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>
                <a:latin typeface="Tahoma" panose="020B0604030504040204" pitchFamily="34" charset="0"/>
              </a:rPr>
              <a:t>120</a:t>
            </a:r>
          </a:p>
          <a:p>
            <a:pPr algn="ctr" eaLnBrk="1" hangingPunct="1"/>
            <a:r>
              <a:rPr lang="en-US" altLang="zh-CN" sz="2400">
                <a:latin typeface="Tahoma" panose="020B0604030504040204" pitchFamily="34" charset="0"/>
              </a:rPr>
              <a:t>130</a:t>
            </a:r>
          </a:p>
        </p:txBody>
      </p:sp>
      <p:sp>
        <p:nvSpPr>
          <p:cNvPr id="57357" name="Rectangle 62"/>
          <p:cNvSpPr>
            <a:spLocks noChangeArrowheads="1"/>
          </p:cNvSpPr>
          <p:nvPr/>
        </p:nvSpPr>
        <p:spPr bwMode="auto">
          <a:xfrm rot="-5400000">
            <a:off x="7149421" y="3303384"/>
            <a:ext cx="639533" cy="11518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150</a:t>
            </a:r>
          </a:p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156</a:t>
            </a:r>
          </a:p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179</a:t>
            </a:r>
          </a:p>
        </p:txBody>
      </p:sp>
      <p:sp>
        <p:nvSpPr>
          <p:cNvPr id="57358" name="Rectangle 63"/>
          <p:cNvSpPr>
            <a:spLocks noChangeArrowheads="1"/>
          </p:cNvSpPr>
          <p:nvPr/>
        </p:nvSpPr>
        <p:spPr bwMode="auto">
          <a:xfrm rot="-5400000">
            <a:off x="8601984" y="3216072"/>
            <a:ext cx="639533" cy="13123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180</a:t>
            </a:r>
          </a:p>
          <a:p>
            <a:pPr algn="ctr" eaLnBrk="1" hangingPunct="1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</a:p>
        </p:txBody>
      </p:sp>
      <p:sp>
        <p:nvSpPr>
          <p:cNvPr id="57359" name="Line 64"/>
          <p:cNvSpPr>
            <a:spLocks noChangeShapeType="1"/>
          </p:cNvSpPr>
          <p:nvPr/>
        </p:nvSpPr>
        <p:spPr bwMode="auto">
          <a:xfrm flipH="1">
            <a:off x="1580634" y="2822614"/>
            <a:ext cx="1066081" cy="70555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7360" name="Line 65"/>
          <p:cNvSpPr>
            <a:spLocks noChangeShapeType="1"/>
          </p:cNvSpPr>
          <p:nvPr/>
        </p:nvSpPr>
        <p:spPr bwMode="auto">
          <a:xfrm flipH="1">
            <a:off x="3109737" y="2822615"/>
            <a:ext cx="0" cy="70555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7361" name="Line 66"/>
          <p:cNvSpPr>
            <a:spLocks noChangeShapeType="1"/>
          </p:cNvSpPr>
          <p:nvPr/>
        </p:nvSpPr>
        <p:spPr bwMode="auto">
          <a:xfrm flipH="1">
            <a:off x="4423832" y="2855544"/>
            <a:ext cx="2672391" cy="66593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7362" name="Line 67"/>
          <p:cNvSpPr>
            <a:spLocks noChangeShapeType="1"/>
          </p:cNvSpPr>
          <p:nvPr/>
        </p:nvSpPr>
        <p:spPr bwMode="auto">
          <a:xfrm flipH="1">
            <a:off x="6016103" y="2857499"/>
            <a:ext cx="1538635" cy="67204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7363" name="Line 68"/>
          <p:cNvSpPr>
            <a:spLocks noChangeShapeType="1"/>
          </p:cNvSpPr>
          <p:nvPr/>
        </p:nvSpPr>
        <p:spPr bwMode="auto">
          <a:xfrm flipH="1">
            <a:off x="7660569" y="2857500"/>
            <a:ext cx="224013" cy="684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7364" name="Line 69"/>
          <p:cNvSpPr>
            <a:spLocks noChangeShapeType="1"/>
          </p:cNvSpPr>
          <p:nvPr/>
        </p:nvSpPr>
        <p:spPr bwMode="auto">
          <a:xfrm>
            <a:off x="8296452" y="2857499"/>
            <a:ext cx="392042" cy="70202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556"/>
          </a:p>
        </p:txBody>
      </p:sp>
      <p:sp>
        <p:nvSpPr>
          <p:cNvPr id="57365" name="Line 70"/>
          <p:cNvSpPr>
            <a:spLocks noChangeShapeType="1"/>
          </p:cNvSpPr>
          <p:nvPr/>
        </p:nvSpPr>
        <p:spPr bwMode="auto">
          <a:xfrm>
            <a:off x="814917" y="4142235"/>
            <a:ext cx="0" cy="45508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57366" name="Line 71"/>
          <p:cNvSpPr>
            <a:spLocks noChangeShapeType="1"/>
          </p:cNvSpPr>
          <p:nvPr/>
        </p:nvSpPr>
        <p:spPr bwMode="auto">
          <a:xfrm>
            <a:off x="1273528" y="4142235"/>
            <a:ext cx="0" cy="45508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57367" name="Line 72"/>
          <p:cNvSpPr>
            <a:spLocks noChangeShapeType="1"/>
          </p:cNvSpPr>
          <p:nvPr/>
        </p:nvSpPr>
        <p:spPr bwMode="auto">
          <a:xfrm>
            <a:off x="1673931" y="4142235"/>
            <a:ext cx="0" cy="45508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57368" name="Line 73"/>
          <p:cNvSpPr>
            <a:spLocks noChangeShapeType="1"/>
          </p:cNvSpPr>
          <p:nvPr/>
        </p:nvSpPr>
        <p:spPr bwMode="auto">
          <a:xfrm>
            <a:off x="2635250" y="4142235"/>
            <a:ext cx="0" cy="45508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57369" name="Line 74"/>
          <p:cNvSpPr>
            <a:spLocks noChangeShapeType="1"/>
          </p:cNvSpPr>
          <p:nvPr/>
        </p:nvSpPr>
        <p:spPr bwMode="auto">
          <a:xfrm>
            <a:off x="3885848" y="4142235"/>
            <a:ext cx="0" cy="45508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57370" name="Line 75"/>
          <p:cNvSpPr>
            <a:spLocks noChangeShapeType="1"/>
          </p:cNvSpPr>
          <p:nvPr/>
        </p:nvSpPr>
        <p:spPr bwMode="auto">
          <a:xfrm>
            <a:off x="3109737" y="4142235"/>
            <a:ext cx="0" cy="45508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57371" name="Line 76"/>
          <p:cNvSpPr>
            <a:spLocks noChangeShapeType="1"/>
          </p:cNvSpPr>
          <p:nvPr/>
        </p:nvSpPr>
        <p:spPr bwMode="auto">
          <a:xfrm>
            <a:off x="4279194" y="4142235"/>
            <a:ext cx="0" cy="45508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57372" name="Line 77"/>
          <p:cNvSpPr>
            <a:spLocks noChangeShapeType="1"/>
          </p:cNvSpPr>
          <p:nvPr/>
        </p:nvSpPr>
        <p:spPr bwMode="auto">
          <a:xfrm>
            <a:off x="4640792" y="4142235"/>
            <a:ext cx="0" cy="45508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57373" name="Line 78"/>
          <p:cNvSpPr>
            <a:spLocks noChangeShapeType="1"/>
          </p:cNvSpPr>
          <p:nvPr/>
        </p:nvSpPr>
        <p:spPr bwMode="auto">
          <a:xfrm>
            <a:off x="5683250" y="4142235"/>
            <a:ext cx="0" cy="45508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57374" name="Line 79"/>
          <p:cNvSpPr>
            <a:spLocks noChangeShapeType="1"/>
          </p:cNvSpPr>
          <p:nvPr/>
        </p:nvSpPr>
        <p:spPr bwMode="auto">
          <a:xfrm>
            <a:off x="6110111" y="4142235"/>
            <a:ext cx="0" cy="45508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57375" name="Line 80"/>
          <p:cNvSpPr>
            <a:spLocks noChangeShapeType="1"/>
          </p:cNvSpPr>
          <p:nvPr/>
        </p:nvSpPr>
        <p:spPr bwMode="auto">
          <a:xfrm>
            <a:off x="7048500" y="4142235"/>
            <a:ext cx="0" cy="45508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57376" name="Line 81"/>
          <p:cNvSpPr>
            <a:spLocks noChangeShapeType="1"/>
          </p:cNvSpPr>
          <p:nvPr/>
        </p:nvSpPr>
        <p:spPr bwMode="auto">
          <a:xfrm>
            <a:off x="7473598" y="4142235"/>
            <a:ext cx="0" cy="4533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57377" name="Line 82"/>
          <p:cNvSpPr>
            <a:spLocks noChangeShapeType="1"/>
          </p:cNvSpPr>
          <p:nvPr/>
        </p:nvSpPr>
        <p:spPr bwMode="auto">
          <a:xfrm>
            <a:off x="7884583" y="4142235"/>
            <a:ext cx="0" cy="45331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57378" name="Line 83"/>
          <p:cNvSpPr>
            <a:spLocks noChangeShapeType="1"/>
          </p:cNvSpPr>
          <p:nvPr/>
        </p:nvSpPr>
        <p:spPr bwMode="auto">
          <a:xfrm>
            <a:off x="8711848" y="4142235"/>
            <a:ext cx="0" cy="45331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57379" name="Line 84"/>
          <p:cNvSpPr>
            <a:spLocks noChangeShapeType="1"/>
          </p:cNvSpPr>
          <p:nvPr/>
        </p:nvSpPr>
        <p:spPr bwMode="auto">
          <a:xfrm>
            <a:off x="9089320" y="4142235"/>
            <a:ext cx="0" cy="4533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72789" name="Freeform 85"/>
          <p:cNvSpPr>
            <a:spLocks/>
          </p:cNvSpPr>
          <p:nvPr/>
        </p:nvSpPr>
        <p:spPr bwMode="auto">
          <a:xfrm flipH="1">
            <a:off x="2933903" y="1718403"/>
            <a:ext cx="1506360" cy="639534"/>
          </a:xfrm>
          <a:custGeom>
            <a:avLst/>
            <a:gdLst>
              <a:gd name="T0" fmla="*/ 0 w 897"/>
              <a:gd name="T1" fmla="*/ 0 h 416"/>
              <a:gd name="T2" fmla="*/ 2147483646 w 897"/>
              <a:gd name="T3" fmla="*/ 2147483646 h 416"/>
              <a:gd name="T4" fmla="*/ 2147483646 w 897"/>
              <a:gd name="T5" fmla="*/ 2147483646 h 416"/>
              <a:gd name="T6" fmla="*/ 2147483646 w 897"/>
              <a:gd name="T7" fmla="*/ 2147483646 h 416"/>
              <a:gd name="T8" fmla="*/ 2147483646 w 897"/>
              <a:gd name="T9" fmla="*/ 2147483646 h 416"/>
              <a:gd name="T10" fmla="*/ 2147483646 w 897"/>
              <a:gd name="T11" fmla="*/ 2147483646 h 416"/>
              <a:gd name="T12" fmla="*/ 2147483646 w 897"/>
              <a:gd name="T13" fmla="*/ 2147483646 h 41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897" h="416">
                <a:moveTo>
                  <a:pt x="0" y="0"/>
                </a:moveTo>
                <a:cubicBezTo>
                  <a:pt x="167" y="20"/>
                  <a:pt x="333" y="42"/>
                  <a:pt x="501" y="57"/>
                </a:cubicBezTo>
                <a:cubicBezTo>
                  <a:pt x="579" y="83"/>
                  <a:pt x="659" y="99"/>
                  <a:pt x="737" y="123"/>
                </a:cubicBezTo>
                <a:cubicBezTo>
                  <a:pt x="743" y="132"/>
                  <a:pt x="748" y="143"/>
                  <a:pt x="756" y="151"/>
                </a:cubicBezTo>
                <a:cubicBezTo>
                  <a:pt x="764" y="159"/>
                  <a:pt x="777" y="161"/>
                  <a:pt x="784" y="170"/>
                </a:cubicBezTo>
                <a:cubicBezTo>
                  <a:pt x="798" y="188"/>
                  <a:pt x="805" y="231"/>
                  <a:pt x="822" y="255"/>
                </a:cubicBezTo>
                <a:cubicBezTo>
                  <a:pt x="838" y="307"/>
                  <a:pt x="847" y="389"/>
                  <a:pt x="897" y="416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99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zh-CN" altLang="en-US" sz="3556"/>
          </a:p>
        </p:txBody>
      </p:sp>
      <p:sp>
        <p:nvSpPr>
          <p:cNvPr id="72790" name="Freeform 86"/>
          <p:cNvSpPr>
            <a:spLocks/>
          </p:cNvSpPr>
          <p:nvPr/>
        </p:nvSpPr>
        <p:spPr bwMode="auto">
          <a:xfrm>
            <a:off x="2539119" y="2708040"/>
            <a:ext cx="672041" cy="864000"/>
          </a:xfrm>
          <a:custGeom>
            <a:avLst/>
            <a:gdLst>
              <a:gd name="T0" fmla="*/ 2147483646 w 1615"/>
              <a:gd name="T1" fmla="*/ 0 h 500"/>
              <a:gd name="T2" fmla="*/ 2147483646 w 1615"/>
              <a:gd name="T3" fmla="*/ 2147483646 h 500"/>
              <a:gd name="T4" fmla="*/ 2147483646 w 1615"/>
              <a:gd name="T5" fmla="*/ 2147483646 h 500"/>
              <a:gd name="T6" fmla="*/ 2147483646 w 1615"/>
              <a:gd name="T7" fmla="*/ 2147483646 h 500"/>
              <a:gd name="T8" fmla="*/ 2147483646 w 1615"/>
              <a:gd name="T9" fmla="*/ 2147483646 h 500"/>
              <a:gd name="T10" fmla="*/ 2147483646 w 1615"/>
              <a:gd name="T11" fmla="*/ 2147483646 h 500"/>
              <a:gd name="T12" fmla="*/ 2147483646 w 1615"/>
              <a:gd name="T13" fmla="*/ 2147483646 h 500"/>
              <a:gd name="T14" fmla="*/ 2147483646 w 1615"/>
              <a:gd name="T15" fmla="*/ 2147483646 h 500"/>
              <a:gd name="T16" fmla="*/ 2147483646 w 1615"/>
              <a:gd name="T17" fmla="*/ 2147483646 h 500"/>
              <a:gd name="T18" fmla="*/ 2147483646 w 1615"/>
              <a:gd name="T19" fmla="*/ 2147483646 h 500"/>
              <a:gd name="T20" fmla="*/ 2147483646 w 1615"/>
              <a:gd name="T21" fmla="*/ 2147483646 h 500"/>
              <a:gd name="T22" fmla="*/ 0 w 1615"/>
              <a:gd name="T23" fmla="*/ 2147483646 h 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615" h="500">
                <a:moveTo>
                  <a:pt x="1615" y="0"/>
                </a:moveTo>
                <a:cubicBezTo>
                  <a:pt x="1549" y="43"/>
                  <a:pt x="1495" y="48"/>
                  <a:pt x="1416" y="57"/>
                </a:cubicBezTo>
                <a:cubicBezTo>
                  <a:pt x="1194" y="128"/>
                  <a:pt x="864" y="99"/>
                  <a:pt x="652" y="104"/>
                </a:cubicBezTo>
                <a:cubicBezTo>
                  <a:pt x="578" y="127"/>
                  <a:pt x="500" y="113"/>
                  <a:pt x="425" y="132"/>
                </a:cubicBezTo>
                <a:cubicBezTo>
                  <a:pt x="375" y="145"/>
                  <a:pt x="418" y="138"/>
                  <a:pt x="368" y="160"/>
                </a:cubicBezTo>
                <a:cubicBezTo>
                  <a:pt x="350" y="168"/>
                  <a:pt x="312" y="179"/>
                  <a:pt x="312" y="179"/>
                </a:cubicBezTo>
                <a:cubicBezTo>
                  <a:pt x="278" y="231"/>
                  <a:pt x="202" y="254"/>
                  <a:pt x="142" y="264"/>
                </a:cubicBezTo>
                <a:cubicBezTo>
                  <a:pt x="129" y="269"/>
                  <a:pt x="92" y="278"/>
                  <a:pt x="85" y="293"/>
                </a:cubicBezTo>
                <a:cubicBezTo>
                  <a:pt x="57" y="350"/>
                  <a:pt x="88" y="385"/>
                  <a:pt x="28" y="406"/>
                </a:cubicBezTo>
                <a:cubicBezTo>
                  <a:pt x="25" y="415"/>
                  <a:pt x="22" y="425"/>
                  <a:pt x="19" y="434"/>
                </a:cubicBezTo>
                <a:cubicBezTo>
                  <a:pt x="16" y="447"/>
                  <a:pt x="14" y="459"/>
                  <a:pt x="10" y="472"/>
                </a:cubicBezTo>
                <a:cubicBezTo>
                  <a:pt x="7" y="482"/>
                  <a:pt x="0" y="500"/>
                  <a:pt x="0" y="500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99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 sz="3556"/>
          </a:p>
        </p:txBody>
      </p:sp>
      <p:sp>
        <p:nvSpPr>
          <p:cNvPr id="72791" name="AutoShape 87"/>
          <p:cNvSpPr>
            <a:spLocks noChangeArrowheads="1"/>
          </p:cNvSpPr>
          <p:nvPr/>
        </p:nvSpPr>
        <p:spPr bwMode="auto">
          <a:xfrm>
            <a:off x="2347735" y="3393708"/>
            <a:ext cx="857252" cy="981287"/>
          </a:xfrm>
          <a:prstGeom prst="rightArrow">
            <a:avLst>
              <a:gd name="adj1" fmla="val 62051"/>
              <a:gd name="adj2" fmla="val 35769"/>
            </a:avLst>
          </a:prstGeom>
          <a:solidFill>
            <a:srgbClr val="FF0000">
              <a:alpha val="34901"/>
            </a:srgbClr>
          </a:solidFill>
          <a:ln w="9525" algn="ctr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no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 sz="3111"/>
          </a:p>
        </p:txBody>
      </p:sp>
      <p:sp>
        <p:nvSpPr>
          <p:cNvPr id="72792" name="Text Box 88"/>
          <p:cNvSpPr txBox="1">
            <a:spLocks noChangeArrowheads="1"/>
          </p:cNvSpPr>
          <p:nvPr/>
        </p:nvSpPr>
        <p:spPr bwMode="auto">
          <a:xfrm>
            <a:off x="2003778" y="4757209"/>
            <a:ext cx="2784737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 eaLnBrk="1" hangingPunct="1">
              <a:defRPr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5613" indent="1588"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 marL="912813" indent="1588"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 marL="1370013" indent="1588"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 marL="1827213" indent="1588"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lt1"/>
                </a:solidFill>
                <a:latin typeface="Arial" charset="0"/>
                <a:ea typeface="+mn-ea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lt1"/>
                </a:solidFill>
                <a:latin typeface="Arial" charset="0"/>
                <a:ea typeface="+mn-ea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lt1"/>
                </a:solidFill>
                <a:latin typeface="Arial" charset="0"/>
                <a:ea typeface="+mn-ea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lt1"/>
                </a:solidFill>
                <a:latin typeface="Arial" charset="0"/>
                <a:ea typeface="+mn-ea"/>
              </a:defRPr>
            </a:lvl9pPr>
          </a:lstStyle>
          <a:p>
            <a:r>
              <a:rPr lang="en-US" altLang="zh-CN" dirty="0"/>
              <a:t>Find first and go on</a:t>
            </a:r>
          </a:p>
        </p:txBody>
      </p:sp>
      <p:sp>
        <p:nvSpPr>
          <p:cNvPr id="72794" name="Text Box 90"/>
          <p:cNvSpPr txBox="1">
            <a:spLocks noChangeArrowheads="1"/>
          </p:cNvSpPr>
          <p:nvPr/>
        </p:nvSpPr>
        <p:spPr bwMode="auto">
          <a:xfrm>
            <a:off x="6196543" y="4757209"/>
            <a:ext cx="2762295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 eaLnBrk="1" hangingPunct="1">
              <a:defRPr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5613" indent="1588"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 marL="912813" indent="1588"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 marL="1370013" indent="1588"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 marL="1827213" indent="1588"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lt1"/>
                </a:solidFill>
                <a:latin typeface="Arial" charset="0"/>
                <a:ea typeface="+mn-ea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lt1"/>
                </a:solidFill>
                <a:latin typeface="Arial" charset="0"/>
                <a:ea typeface="+mn-ea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lt1"/>
                </a:solidFill>
                <a:latin typeface="Arial" charset="0"/>
                <a:ea typeface="+mn-ea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lt1"/>
                </a:solidFill>
                <a:latin typeface="Arial" charset="0"/>
                <a:ea typeface="+mn-ea"/>
              </a:defRPr>
            </a:lvl9pPr>
          </a:lstStyle>
          <a:p>
            <a:r>
              <a:rPr lang="en-US" altLang="zh-CN"/>
              <a:t>Stop since 179&gt;170 </a:t>
            </a:r>
          </a:p>
        </p:txBody>
      </p:sp>
      <p:sp>
        <p:nvSpPr>
          <p:cNvPr id="57386" name="Rectangle 92"/>
          <p:cNvSpPr>
            <a:spLocks noChangeArrowheads="1"/>
          </p:cNvSpPr>
          <p:nvPr/>
        </p:nvSpPr>
        <p:spPr bwMode="auto">
          <a:xfrm>
            <a:off x="8329323" y="1337028"/>
            <a:ext cx="957313" cy="639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prstDash val="dash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556">
                <a:solidFill>
                  <a:schemeClr val="accent2"/>
                </a:solidFill>
              </a:rPr>
              <a:t>n=3</a:t>
            </a:r>
            <a:endParaRPr lang="zh-CN" altLang="en-US" sz="3556">
              <a:solidFill>
                <a:schemeClr val="accent2"/>
              </a:solidFill>
            </a:endParaRPr>
          </a:p>
        </p:txBody>
      </p:sp>
      <p:sp>
        <p:nvSpPr>
          <p:cNvPr id="72793" name="AutoShape 89"/>
          <p:cNvSpPr>
            <a:spLocks noChangeArrowheads="1"/>
          </p:cNvSpPr>
          <p:nvPr/>
        </p:nvSpPr>
        <p:spPr bwMode="auto">
          <a:xfrm>
            <a:off x="3282598" y="3400971"/>
            <a:ext cx="4377972" cy="981287"/>
          </a:xfrm>
          <a:prstGeom prst="rightArrow">
            <a:avLst>
              <a:gd name="adj1" fmla="val 66503"/>
              <a:gd name="adj2" fmla="val 131189"/>
            </a:avLst>
          </a:prstGeom>
          <a:solidFill>
            <a:srgbClr val="FF0000">
              <a:alpha val="34901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anchor="ctr">
            <a:no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 sz="311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2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2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72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72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72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72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90" grpId="0" animBg="1"/>
      <p:bldP spid="72791" grpId="0" animBg="1"/>
      <p:bldP spid="72792" grpId="0" animBg="1"/>
      <p:bldP spid="72794" grpId="0" animBg="1"/>
      <p:bldP spid="7279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标题 2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t>索引的使用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19766" y="841276"/>
            <a:ext cx="8824730" cy="4819781"/>
          </a:xfrm>
          <a:prstGeom prst="rect">
            <a:avLst/>
          </a:prstGeom>
          <a:noFill/>
        </p:spPr>
        <p:txBody>
          <a:bodyPr wrap="square" lIns="79248" tIns="39624" rIns="79248" bIns="39624">
            <a:spAutoFit/>
          </a:bodyPr>
          <a:lstStyle/>
          <a:p>
            <a:pPr eaLnBrk="1" hangingPunct="1">
              <a:spcBef>
                <a:spcPct val="20000"/>
              </a:spcBef>
              <a:defRPr/>
            </a:pP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负向条件查询不能使用索引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spcBef>
                <a:spcPct val="20000"/>
              </a:spcBef>
              <a:defRPr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 * from order where status&lt;&gt;0 and 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stauts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&lt;&gt;1</a:t>
            </a:r>
          </a:p>
          <a:p>
            <a:pPr lvl="1" eaLnBrk="1" hangingPunct="1">
              <a:spcBef>
                <a:spcPct val="20000"/>
              </a:spcBef>
              <a:defRPr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not in/not exists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都不是好习惯</a:t>
            </a:r>
          </a:p>
          <a:p>
            <a:pPr eaLnBrk="1" hangingPunct="1">
              <a:spcBef>
                <a:spcPct val="20000"/>
              </a:spcBef>
              <a:defRPr/>
            </a:pP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前导模糊查询不能使用索引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spcBef>
                <a:spcPct val="20000"/>
              </a:spcBef>
              <a:defRPr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 * from order where desc like '%XX'</a:t>
            </a:r>
          </a:p>
          <a:p>
            <a:pPr eaLnBrk="1" hangingPunct="1">
              <a:spcBef>
                <a:spcPct val="20000"/>
              </a:spcBef>
              <a:defRPr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非前导模糊查询则可以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lvl="1" eaLnBrk="1" hangingPunct="1">
              <a:spcBef>
                <a:spcPct val="20000"/>
              </a:spcBef>
              <a:defRPr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 * from order where desc like 'XX%'</a:t>
            </a:r>
          </a:p>
          <a:p>
            <a:pPr eaLnBrk="1" hangingPunct="1">
              <a:spcBef>
                <a:spcPct val="20000"/>
              </a:spcBef>
              <a:defRPr/>
            </a:pP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在属性上进行计算不能命中索引</a:t>
            </a:r>
          </a:p>
          <a:p>
            <a:pPr lvl="1" eaLnBrk="1" hangingPunct="1">
              <a:spcBef>
                <a:spcPct val="20000"/>
              </a:spcBef>
              <a:defRPr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 * from order where YEAR(date) &lt; = '2017'</a:t>
            </a:r>
          </a:p>
          <a:p>
            <a:pPr eaLnBrk="1" hangingPunct="1">
              <a:spcBef>
                <a:spcPct val="20000"/>
              </a:spcBef>
              <a:defRPr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即使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date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上建立了索引，也会全表扫描，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可优化为值计算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lvl="1" eaLnBrk="1" hangingPunct="1">
              <a:spcBef>
                <a:spcPct val="20000"/>
              </a:spcBef>
              <a:defRPr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 * from order where date &lt; = CURDATE()</a:t>
            </a:r>
          </a:p>
          <a:p>
            <a:pPr eaLnBrk="1" hangingPunct="1">
              <a:spcBef>
                <a:spcPct val="20000"/>
              </a:spcBef>
              <a:defRPr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或者：</a:t>
            </a:r>
          </a:p>
          <a:p>
            <a:pPr lvl="1" eaLnBrk="1" hangingPunct="1">
              <a:spcBef>
                <a:spcPct val="20000"/>
              </a:spcBef>
              <a:defRPr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 * from order where date &lt; = '2017-01-01’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Tm="109595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5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5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15504" y="25137"/>
            <a:ext cx="8720667" cy="6764929"/>
          </a:xfrm>
          <a:prstGeom prst="rect">
            <a:avLst/>
          </a:prstGeom>
          <a:noFill/>
        </p:spPr>
        <p:txBody>
          <a:bodyPr lIns="79248" tIns="39624" rIns="79248" bIns="39624">
            <a:spAutoFit/>
          </a:bodyPr>
          <a:lstStyle/>
          <a:p>
            <a:pPr eaLnBrk="1" hangingPunct="1">
              <a:spcBef>
                <a:spcPct val="20000"/>
              </a:spcBef>
              <a:defRPr/>
            </a:pP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允许为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的列，查询有潜在大坑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spcBef>
                <a:spcPct val="20000"/>
              </a:spcBef>
              <a:defRPr/>
            </a:pP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单列索引不存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值，复合索引不存全为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的值，如果列允许为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，可能会得到“不符合预期”的结果集</a:t>
            </a:r>
          </a:p>
          <a:p>
            <a:pPr lvl="1" eaLnBrk="1" hangingPunct="1">
              <a:spcBef>
                <a:spcPct val="20000"/>
              </a:spcBef>
              <a:defRPr/>
            </a:pP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 * from user where name &lt;&gt; '</a:t>
            </a:r>
            <a:r>
              <a:rPr lang="en-US" altLang="zh-CN" sz="18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shenjian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</a:t>
            </a:r>
          </a:p>
          <a:p>
            <a:pPr lvl="1" eaLnBrk="1" hangingPunct="1">
              <a:spcBef>
                <a:spcPct val="20000"/>
              </a:spcBef>
              <a:defRPr/>
            </a:pP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name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允许为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，索引不存储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值，结果集中不会包含这些记录。</a:t>
            </a:r>
          </a:p>
          <a:p>
            <a:pPr lvl="1" eaLnBrk="1" hangingPunct="1">
              <a:spcBef>
                <a:spcPct val="20000"/>
              </a:spcBef>
              <a:defRPr/>
            </a:pP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所以，请使用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 null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约束以及默认值。</a:t>
            </a:r>
          </a:p>
          <a:p>
            <a:pPr eaLnBrk="1" hangingPunct="1">
              <a:spcBef>
                <a:spcPct val="20000"/>
              </a:spcBef>
              <a:defRPr/>
            </a:pP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复合索引最左前缀，并不是值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语句的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where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顺序要和复合索引一致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20000"/>
              </a:spcBef>
              <a:defRPr/>
            </a:pP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用户中心建立了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8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login_name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passwd)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的复合索引</a:t>
            </a:r>
          </a:p>
          <a:p>
            <a:pPr lvl="1" eaLnBrk="1" hangingPunct="1">
              <a:spcBef>
                <a:spcPct val="20000"/>
              </a:spcBef>
              <a:defRPr/>
            </a:pP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 * from user where </a:t>
            </a:r>
            <a:r>
              <a:rPr lang="en-US" altLang="zh-CN" sz="18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login_name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=? and passwd=?</a:t>
            </a:r>
          </a:p>
          <a:p>
            <a:pPr lvl="1" eaLnBrk="1" hangingPunct="1">
              <a:spcBef>
                <a:spcPct val="20000"/>
              </a:spcBef>
              <a:defRPr/>
            </a:pP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 * from user where passwd=? and </a:t>
            </a:r>
            <a:r>
              <a:rPr lang="en-US" altLang="zh-CN" sz="18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login_name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=?</a:t>
            </a:r>
          </a:p>
          <a:p>
            <a:pPr eaLnBrk="1" hangingPunct="1">
              <a:spcBef>
                <a:spcPct val="20000"/>
              </a:spcBef>
              <a:defRPr/>
            </a:pP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都能够命中索引</a:t>
            </a:r>
            <a:endParaRPr lang="zh-CN" altLang="en-US" sz="1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spcBef>
                <a:spcPct val="20000"/>
              </a:spcBef>
              <a:defRPr/>
            </a:pP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 * from user where </a:t>
            </a:r>
            <a:r>
              <a:rPr lang="en-US" altLang="zh-CN" sz="18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login_name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=?</a:t>
            </a:r>
          </a:p>
          <a:p>
            <a:pPr eaLnBrk="1" hangingPunct="1">
              <a:spcBef>
                <a:spcPct val="20000"/>
              </a:spcBef>
              <a:defRPr/>
            </a:pP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也能命中索引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，满足复合索引最左前缀</a:t>
            </a:r>
          </a:p>
          <a:p>
            <a:pPr lvl="1" eaLnBrk="1" hangingPunct="1">
              <a:spcBef>
                <a:spcPct val="20000"/>
              </a:spcBef>
              <a:defRPr/>
            </a:pP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 * from user where passwd=?</a:t>
            </a:r>
          </a:p>
          <a:p>
            <a:pPr eaLnBrk="1" hangingPunct="1">
              <a:spcBef>
                <a:spcPct val="20000"/>
              </a:spcBef>
              <a:defRPr/>
            </a:pP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不能命中索引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，不满足复合索引最左前缀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20000"/>
              </a:spcBef>
              <a:defRPr/>
            </a:pP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强制类型转换会全表扫描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spcBef>
                <a:spcPct val="20000"/>
              </a:spcBef>
              <a:defRPr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 * from user where phone=13800001234</a:t>
            </a:r>
          </a:p>
          <a:p>
            <a:pPr eaLnBrk="1" hangingPunct="1">
              <a:spcBef>
                <a:spcPct val="20000"/>
              </a:spcBef>
              <a:defRPr/>
            </a:pPr>
            <a:endParaRPr lang="en-US" altLang="zh-CN" sz="20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20000"/>
              </a:spcBef>
              <a:defRPr/>
            </a:pPr>
            <a:endParaRPr lang="en-US" altLang="zh-CN" sz="20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20000"/>
              </a:spcBef>
              <a:defRPr/>
            </a:pPr>
            <a:endParaRPr lang="zh-CN" altLang="en-US" sz="1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Tm="109595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5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5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5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dirty="0"/>
              <a:t>各种树形索引结构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E502280F-5B38-42FE-949D-B9753E9C0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520" y="5714507"/>
            <a:ext cx="4751239" cy="298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809EFB-3AE1-459C-AFEB-A57925CC9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599" y="811794"/>
            <a:ext cx="7294121" cy="15718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7BAB4EF-9BDA-45E5-882B-3B2BE1E5C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278" y="2470432"/>
            <a:ext cx="7387443" cy="148656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737C053-6579-4CD9-84F7-B797D04197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3451" y="4066822"/>
            <a:ext cx="7733097" cy="1560863"/>
          </a:xfrm>
          <a:prstGeom prst="rect">
            <a:avLst/>
          </a:prstGeom>
        </p:spPr>
      </p:pic>
    </p:spTree>
  </p:cSld>
  <p:clrMapOvr>
    <a:masterClrMapping/>
  </p:clrMapOvr>
  <p:transition advTm="109595"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/>
              <a:t>B+</a:t>
            </a:r>
            <a:r>
              <a:t>树的访问</a:t>
            </a:r>
          </a:p>
        </p:txBody>
      </p:sp>
      <p:sp>
        <p:nvSpPr>
          <p:cNvPr id="3" name="矩形 2"/>
          <p:cNvSpPr/>
          <p:nvPr/>
        </p:nvSpPr>
        <p:spPr>
          <a:xfrm>
            <a:off x="709993" y="769268"/>
            <a:ext cx="8720667" cy="2213680"/>
          </a:xfrm>
          <a:prstGeom prst="rect">
            <a:avLst/>
          </a:prstGeom>
        </p:spPr>
        <p:txBody>
          <a:bodyPr/>
          <a:lstStyle/>
          <a:p>
            <a:pPr indent="301623" defTabSz="791979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2222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通常向下读取一个节点的动作可能会是一次磁盘</a:t>
            </a:r>
            <a:r>
              <a:rPr lang="en-US" altLang="zh-CN" sz="2222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2222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操作，不过</a:t>
            </a:r>
            <a:r>
              <a:rPr lang="zh-CN" altLang="en-US" sz="2222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非叶节点通常会在初始阶段载入内存以加快访问速度</a:t>
            </a:r>
            <a:r>
              <a:rPr lang="zh-CN" altLang="en-US" sz="2222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。同时为提高在节点间横向遍历速度，真实数据库中可能会将图中蓝色的</a:t>
            </a:r>
            <a:r>
              <a:rPr lang="en-US" altLang="zh-CN" sz="2222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222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r>
              <a:rPr lang="en-US" altLang="zh-CN" sz="2222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222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内存读取优化成二叉搜索树（</a:t>
            </a:r>
            <a:r>
              <a:rPr lang="en-US" altLang="zh-CN" sz="2222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InnoDB</a:t>
            </a:r>
            <a:r>
              <a:rPr lang="zh-CN" altLang="en-US" sz="2222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sz="2222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page directory</a:t>
            </a:r>
            <a:r>
              <a:rPr lang="zh-CN" altLang="en-US" sz="2222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机制）。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0E5F72-6697-41DE-95D5-E13E9F739C46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624" y="3126964"/>
            <a:ext cx="7180791" cy="2252487"/>
          </a:xfrm>
          <a:prstGeom prst="rect">
            <a:avLst/>
          </a:prstGeom>
        </p:spPr>
      </p:pic>
    </p:spTree>
  </p:cSld>
  <p:clrMapOvr>
    <a:masterClrMapping/>
  </p:clrMapOvr>
  <p:transition advTm="109595"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/>
              <a:t>B+</a:t>
            </a:r>
            <a:r>
              <a:rPr dirty="0"/>
              <a:t>树的访问效率</a:t>
            </a:r>
          </a:p>
        </p:txBody>
      </p:sp>
      <p:sp>
        <p:nvSpPr>
          <p:cNvPr id="2" name="矩形 1"/>
          <p:cNvSpPr/>
          <p:nvPr/>
        </p:nvSpPr>
        <p:spPr>
          <a:xfrm>
            <a:off x="719567" y="625253"/>
            <a:ext cx="8720667" cy="3312368"/>
          </a:xfrm>
          <a:prstGeom prst="rect">
            <a:avLst/>
          </a:prstGeom>
        </p:spPr>
        <p:txBody>
          <a:bodyPr/>
          <a:lstStyle/>
          <a:p>
            <a:pPr marL="342900" indent="-342900" defTabSz="791979" eaLnBrk="1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对于一个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22.1G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容量的表，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B+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树的高度是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791979" eaLnBrk="1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如果要把非叶节点全部加载到内存也只需要少于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18.8M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的内存：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因为对于高度为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的树，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1203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个叶子节点也只需要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18.8M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空间。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791979" eaLnBrk="1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22.1G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容量表的高度是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，非叶节点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1204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个。同时我们假设叶子节点的尺寸是大于非叶节点的，因为叶子节点存储了行数据而非叶节点只有键和少量数据。只使用如此少的内存就可以保证只需要一次磁盘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操作就检索出所需的数据，效率是非常之高的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B78657-579C-45AF-AED2-188A309785A1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824" y="3434452"/>
            <a:ext cx="5674430" cy="2240139"/>
          </a:xfrm>
          <a:prstGeom prst="rect">
            <a:avLst/>
          </a:prstGeom>
        </p:spPr>
      </p:pic>
    </p:spTree>
  </p:cSld>
  <p:clrMapOvr>
    <a:masterClrMapping/>
  </p:clrMapOvr>
  <p:transition advTm="109595"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E45F1B9B-EE90-4E4E-86E9-B7211AF7DA27}"/>
              </a:ext>
            </a:extLst>
          </p:cNvPr>
          <p:cNvSpPr/>
          <p:nvPr/>
        </p:nvSpPr>
        <p:spPr>
          <a:xfrm>
            <a:off x="5440040" y="1705372"/>
            <a:ext cx="4176464" cy="2069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bg1"/>
              </a:buClr>
              <a:buSzPct val="112000"/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索引的概念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bg1"/>
              </a:buClr>
              <a:buSzPct val="112000"/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 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bg1"/>
              </a:buClr>
              <a:buSzPct val="112000"/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B+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树索引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bg1"/>
              </a:buClr>
              <a:buSzPct val="112000"/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索引的使用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3C599B9-1BE1-4212-80E5-B813D855920C}"/>
              </a:ext>
            </a:extLst>
          </p:cNvPr>
          <p:cNvCxnSpPr>
            <a:cxnSpLocks/>
          </p:cNvCxnSpPr>
          <p:nvPr/>
        </p:nvCxnSpPr>
        <p:spPr>
          <a:xfrm>
            <a:off x="5529300" y="2713484"/>
            <a:ext cx="31233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336024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MySQL </a:t>
            </a:r>
            <a:r>
              <a:rPr lang="en-US" altLang="zh-CN" dirty="0" err="1"/>
              <a:t>InnoDB</a:t>
            </a:r>
            <a:r>
              <a:rPr lang="en-US" altLang="zh-CN" dirty="0"/>
              <a:t> </a:t>
            </a:r>
            <a:r>
              <a:rPr dirty="0"/>
              <a:t>存储引擎</a:t>
            </a:r>
          </a:p>
        </p:txBody>
      </p:sp>
      <p:pic>
        <p:nvPicPr>
          <p:cNvPr id="2048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52" y="808682"/>
            <a:ext cx="7840486" cy="4967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09595">
    <p:random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项目管理模板</Template>
  <TotalTime>92541</TotalTime>
  <Words>2625</Words>
  <Application>Microsoft Office PowerPoint</Application>
  <PresentationFormat>自定义</PresentationFormat>
  <Paragraphs>409</Paragraphs>
  <Slides>47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8" baseType="lpstr">
      <vt:lpstr>华文楷体</vt:lpstr>
      <vt:lpstr>华文中宋</vt:lpstr>
      <vt:lpstr>微软雅黑</vt:lpstr>
      <vt:lpstr>微软雅黑</vt:lpstr>
      <vt:lpstr>幼圆</vt:lpstr>
      <vt:lpstr>Arial</vt:lpstr>
      <vt:lpstr>Calibri</vt:lpstr>
      <vt:lpstr>Tahoma</vt:lpstr>
      <vt:lpstr>Times New Roman</vt:lpstr>
      <vt:lpstr>Wingdings</vt:lpstr>
      <vt:lpstr>Office 主题</vt:lpstr>
      <vt:lpstr>PowerPoint 演示文稿</vt:lpstr>
      <vt:lpstr>PowerPoint 演示文稿</vt:lpstr>
      <vt:lpstr>索引的概念</vt:lpstr>
      <vt:lpstr>索引的分类</vt:lpstr>
      <vt:lpstr>各种树形索引结构</vt:lpstr>
      <vt:lpstr>B+树的访问</vt:lpstr>
      <vt:lpstr>B+树的访问效率</vt:lpstr>
      <vt:lpstr>PowerPoint 演示文稿</vt:lpstr>
      <vt:lpstr>MySQL InnoDB 存储引擎</vt:lpstr>
      <vt:lpstr>InnoDB存储架构</vt:lpstr>
      <vt:lpstr>MySQL InnoDB逻辑存储结构</vt:lpstr>
      <vt:lpstr>MySQL InnoDB Table spaces</vt:lpstr>
      <vt:lpstr>Page结构</vt:lpstr>
      <vt:lpstr>Page结构</vt:lpstr>
      <vt:lpstr>Record节点的遍历</vt:lpstr>
      <vt:lpstr>MySQL聚簇与非聚簇索引</vt:lpstr>
      <vt:lpstr>主键索引和辅助索引</vt:lpstr>
      <vt:lpstr>主键索引树的结构图</vt:lpstr>
      <vt:lpstr>PowerPoint 演示文稿</vt:lpstr>
      <vt:lpstr>B+树</vt:lpstr>
      <vt:lpstr>B+树的叶结点结构</vt:lpstr>
      <vt:lpstr>B+树的内部结点（非叶结点）</vt:lpstr>
      <vt:lpstr>B+树的规则限制</vt:lpstr>
      <vt:lpstr>B+树的规则限制</vt:lpstr>
      <vt:lpstr>B+树的指针及键值数</vt:lpstr>
      <vt:lpstr>B+树的特点</vt:lpstr>
      <vt:lpstr>B+树层数</vt:lpstr>
      <vt:lpstr>索引文件段结构</vt:lpstr>
      <vt:lpstr>B+树结构</vt:lpstr>
      <vt:lpstr>B+树详细页结构</vt:lpstr>
      <vt:lpstr>B+树索引头及记录格式</vt:lpstr>
      <vt:lpstr>B+树执行各类操作</vt:lpstr>
      <vt:lpstr>插入B+树的几种情况</vt:lpstr>
      <vt:lpstr>插入key = 32的记录</vt:lpstr>
      <vt:lpstr>插入key = 7的记录</vt:lpstr>
      <vt:lpstr>插入key = 160的记录</vt:lpstr>
      <vt:lpstr>插入key=45，生成新的根</vt:lpstr>
      <vt:lpstr>删除B+树</vt:lpstr>
      <vt:lpstr>简单删除Delete 35</vt:lpstr>
      <vt:lpstr>与兄弟节点合并，delete 50</vt:lpstr>
      <vt:lpstr>重新分配键值，delete 50</vt:lpstr>
      <vt:lpstr>非叶节点合并，delete 37</vt:lpstr>
      <vt:lpstr>查找B+树</vt:lpstr>
      <vt:lpstr>查找B+树</vt:lpstr>
      <vt:lpstr>查找B+树</vt:lpstr>
      <vt:lpstr>索引的使用</vt:lpstr>
      <vt:lpstr>PowerPoint 演示文稿</vt:lpstr>
    </vt:vector>
  </TitlesOfParts>
  <Company>giga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第3章 SQL.ppt</dc:title>
  <dc:creator>隆承志</dc:creator>
  <cp:lastModifiedBy>映松 陈</cp:lastModifiedBy>
  <cp:revision>1132</cp:revision>
  <dcterms:created xsi:type="dcterms:W3CDTF">2001-07-16T06:48:48Z</dcterms:created>
  <dcterms:modified xsi:type="dcterms:W3CDTF">2023-04-24T02:28:14Z</dcterms:modified>
</cp:coreProperties>
</file>